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ppt/tags/tag45.xml" ContentType="application/vnd.openxmlformats-officedocument.presentationml.tags+xml"/>
  <Override PartName="/ppt/notesSlides/notesSlide2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2.xml" ContentType="application/vnd.openxmlformats-officedocument.presentationml.notesSlide+xml"/>
  <Override PartName="/ppt/tags/tag56.xml" ContentType="application/vnd.openxmlformats-officedocument.presentationml.tags+xml"/>
  <Override PartName="/ppt/notesSlides/notesSlide3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9"/>
  </p:notesMasterIdLst>
  <p:sldIdLst>
    <p:sldId id="1160" r:id="rId2"/>
    <p:sldId id="291" r:id="rId3"/>
    <p:sldId id="985" r:id="rId4"/>
    <p:sldId id="258" r:id="rId5"/>
    <p:sldId id="1038" r:id="rId6"/>
    <p:sldId id="1091" r:id="rId7"/>
    <p:sldId id="257" r:id="rId8"/>
    <p:sldId id="1161" r:id="rId9"/>
    <p:sldId id="1069" r:id="rId10"/>
    <p:sldId id="1162" r:id="rId11"/>
    <p:sldId id="1129" r:id="rId12"/>
    <p:sldId id="1092" r:id="rId13"/>
    <p:sldId id="1070" r:id="rId14"/>
    <p:sldId id="1164" r:id="rId15"/>
    <p:sldId id="1170" r:id="rId16"/>
    <p:sldId id="1144" r:id="rId17"/>
    <p:sldId id="1145" r:id="rId18"/>
    <p:sldId id="1163" r:id="rId19"/>
    <p:sldId id="1147" r:id="rId20"/>
    <p:sldId id="1165" r:id="rId21"/>
    <p:sldId id="1146" r:id="rId22"/>
    <p:sldId id="1166" r:id="rId23"/>
    <p:sldId id="1180" r:id="rId24"/>
    <p:sldId id="1181" r:id="rId25"/>
    <p:sldId id="1182" r:id="rId26"/>
    <p:sldId id="1167" r:id="rId27"/>
    <p:sldId id="1171" r:id="rId28"/>
    <p:sldId id="1186" r:id="rId29"/>
    <p:sldId id="1153" r:id="rId30"/>
    <p:sldId id="1155" r:id="rId31"/>
    <p:sldId id="1177" r:id="rId32"/>
    <p:sldId id="1178" r:id="rId33"/>
    <p:sldId id="1179" r:id="rId34"/>
    <p:sldId id="1156" r:id="rId35"/>
    <p:sldId id="1173" r:id="rId36"/>
    <p:sldId id="1174" r:id="rId37"/>
    <p:sldId id="1175" r:id="rId38"/>
    <p:sldId id="1157" r:id="rId39"/>
    <p:sldId id="1158" r:id="rId40"/>
    <p:sldId id="1176" r:id="rId41"/>
    <p:sldId id="1185" r:id="rId42"/>
    <p:sldId id="1183" r:id="rId43"/>
    <p:sldId id="1184" r:id="rId44"/>
    <p:sldId id="1172" r:id="rId45"/>
    <p:sldId id="1148" r:id="rId46"/>
    <p:sldId id="1149" r:id="rId47"/>
    <p:sldId id="1150" r:id="rId48"/>
    <p:sldId id="1151" r:id="rId49"/>
    <p:sldId id="1152" r:id="rId50"/>
    <p:sldId id="1154" r:id="rId51"/>
    <p:sldId id="481" r:id="rId52"/>
    <p:sldId id="456" r:id="rId53"/>
    <p:sldId id="482" r:id="rId54"/>
    <p:sldId id="483" r:id="rId55"/>
    <p:sldId id="1059" r:id="rId56"/>
    <p:sldId id="1050" r:id="rId57"/>
    <p:sldId id="35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zw" initials="z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5577" autoAdjust="0"/>
  </p:normalViewPr>
  <p:slideViewPr>
    <p:cSldViewPr snapToGrid="0" showGuides="1">
      <p:cViewPr varScale="1">
        <p:scale>
          <a:sx n="95" d="100"/>
          <a:sy n="95" d="100"/>
        </p:scale>
        <p:origin x="168" y="77"/>
      </p:cViewPr>
      <p:guideLst>
        <p:guide orient="horz" pos="2137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jetpack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course/347420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戴睿  </a:t>
            </a:r>
            <a:r>
              <a:rPr lang="en-US" altLang="zh-CN" dirty="0">
                <a:solidFill>
                  <a:srgbClr val="FF0000"/>
                </a:solidFill>
              </a:rPr>
              <a:t>Derry </a:t>
            </a:r>
            <a:r>
              <a:rPr lang="zh-CN" altLang="en-US" dirty="0">
                <a:solidFill>
                  <a:srgbClr val="FF0000"/>
                </a:solidFill>
              </a:rPr>
              <a:t>老师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所有技术问题 学习问题交流 加  </a:t>
            </a:r>
            <a:r>
              <a:rPr lang="en-US" altLang="zh-CN" dirty="0">
                <a:solidFill>
                  <a:srgbClr val="FF0000"/>
                </a:solidFill>
              </a:rPr>
              <a:t>Derry</a:t>
            </a:r>
            <a:r>
              <a:rPr lang="zh-CN" altLang="en-US" dirty="0">
                <a:solidFill>
                  <a:srgbClr val="FF0000"/>
                </a:solidFill>
              </a:rPr>
              <a:t>老师：</a:t>
            </a:r>
            <a:r>
              <a:rPr lang="en-US" altLang="zh-CN" dirty="0">
                <a:solidFill>
                  <a:srgbClr val="FF0000"/>
                </a:solidFill>
              </a:rPr>
              <a:t>15387575063(</a:t>
            </a:r>
            <a:r>
              <a:rPr lang="zh-CN" altLang="en-US" dirty="0">
                <a:solidFill>
                  <a:srgbClr val="FF0000"/>
                </a:solidFill>
              </a:rPr>
              <a:t>微信</a:t>
            </a:r>
            <a:r>
              <a:rPr lang="en-US" altLang="zh-CN" dirty="0">
                <a:solidFill>
                  <a:srgbClr val="FF0000"/>
                </a:solidFill>
              </a:rPr>
              <a:t>)    2675560683(QQ)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69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4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0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9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13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登录（</a:t>
            </a:r>
            <a:r>
              <a:rPr lang="en-US" altLang="zh-CN" dirty="0"/>
              <a:t>inter-V P M</a:t>
            </a:r>
            <a:r>
              <a:rPr lang="zh-CN" altLang="en-US" dirty="0"/>
              <a:t>）  登录（</a:t>
            </a:r>
            <a:r>
              <a:rPr lang="en-US" altLang="zh-CN" dirty="0" err="1"/>
              <a:t>impl</a:t>
            </a:r>
            <a:r>
              <a:rPr lang="en-US" altLang="zh-CN" dirty="0"/>
              <a:t> –V P M</a:t>
            </a:r>
            <a:r>
              <a:rPr lang="zh-CN" altLang="en-US" dirty="0"/>
              <a:t>）    注册  </a:t>
            </a:r>
            <a:r>
              <a:rPr lang="en-US" altLang="zh-CN" dirty="0"/>
              <a:t>API</a:t>
            </a:r>
            <a:r>
              <a:rPr lang="zh-CN" altLang="en-US" dirty="0"/>
              <a:t>，</a:t>
            </a:r>
            <a:r>
              <a:rPr lang="en-US" altLang="zh-CN" dirty="0"/>
              <a:t>Bean</a:t>
            </a:r>
            <a:r>
              <a:rPr lang="zh-CN" altLang="en-US" dirty="0"/>
              <a:t>（</a:t>
            </a:r>
            <a:r>
              <a:rPr lang="en-US" altLang="zh-CN" dirty="0"/>
              <a:t>inter-V P M</a:t>
            </a:r>
            <a:r>
              <a:rPr lang="zh-CN" altLang="en-US" dirty="0"/>
              <a:t>） 注册（</a:t>
            </a:r>
            <a:r>
              <a:rPr lang="en-US" altLang="zh-CN" dirty="0" err="1"/>
              <a:t>impl</a:t>
            </a:r>
            <a:r>
              <a:rPr lang="en-US" altLang="zh-CN" dirty="0"/>
              <a:t> –V P M</a:t>
            </a:r>
            <a:r>
              <a:rPr lang="zh-CN" altLang="en-US" dirty="0"/>
              <a:t>）            </a:t>
            </a:r>
            <a:r>
              <a:rPr lang="en-US" altLang="zh-CN" dirty="0" err="1"/>
              <a:t>IBasePresenter</a:t>
            </a:r>
            <a:r>
              <a:rPr lang="zh-CN" altLang="en-US" dirty="0"/>
              <a:t>，</a:t>
            </a:r>
            <a:r>
              <a:rPr lang="en-US" altLang="zh-CN" dirty="0" err="1"/>
              <a:t>BaseActivity</a:t>
            </a:r>
            <a:r>
              <a:rPr lang="zh-CN" altLang="en-US" dirty="0"/>
              <a:t>，</a:t>
            </a:r>
            <a:r>
              <a:rPr lang="en-US" altLang="zh-CN" dirty="0" err="1"/>
              <a:t>BaseFragment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682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79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所有技术问题 学习问题交流 加  </a:t>
            </a:r>
            <a:r>
              <a:rPr lang="en-US" altLang="zh-CN" dirty="0"/>
              <a:t>Derry</a:t>
            </a:r>
            <a:r>
              <a:rPr lang="zh-CN" altLang="en-US" dirty="0"/>
              <a:t>老师：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38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同学们，一定要看前面的三节课的录播呀，因为前面讲过的点，后面是不会重复讲的，同学们，好么   （如果你今天晚上这节课听不懂，就是因为前面三节课没有看哦）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71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这个我们不会详细讲，同学们感兴趣，去看第一期的 </a:t>
            </a:r>
            <a:r>
              <a:rPr lang="en-US" altLang="zh-CN" dirty="0" err="1"/>
              <a:t>JetPack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Naviagation</a:t>
            </a:r>
            <a:r>
              <a:rPr lang="zh-CN" altLang="en-US" dirty="0"/>
              <a:t>（会非常详细的讲了</a:t>
            </a:r>
            <a:r>
              <a:rPr lang="en-US" altLang="zh-CN" dirty="0" err="1"/>
              <a:t>Naviagation</a:t>
            </a:r>
            <a:r>
              <a:rPr lang="zh-CN" altLang="en-US" dirty="0"/>
              <a:t>），好么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2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76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所有技术问题 学习问题交流 加  </a:t>
            </a:r>
            <a:r>
              <a:rPr lang="en-US" altLang="zh-CN" dirty="0"/>
              <a:t>Derry</a:t>
            </a:r>
            <a:r>
              <a:rPr lang="zh-CN" altLang="en-US" dirty="0"/>
              <a:t>老师：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39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65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SQLite</a:t>
            </a:r>
            <a:r>
              <a:rPr lang="zh-CN" altLang="en-US" dirty="0"/>
              <a:t>，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Room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53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https://developer.android.google.cn/jetpack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6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25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登录（</a:t>
            </a:r>
            <a:r>
              <a:rPr lang="en-US" altLang="zh-CN" dirty="0"/>
              <a:t>inter-V P M</a:t>
            </a:r>
            <a:r>
              <a:rPr lang="zh-CN" altLang="en-US" dirty="0"/>
              <a:t>）  登录（</a:t>
            </a:r>
            <a:r>
              <a:rPr lang="en-US" altLang="zh-CN" dirty="0" err="1"/>
              <a:t>impl</a:t>
            </a:r>
            <a:r>
              <a:rPr lang="en-US" altLang="zh-CN" dirty="0"/>
              <a:t> –V P M</a:t>
            </a:r>
            <a:r>
              <a:rPr lang="zh-CN" altLang="en-US" dirty="0"/>
              <a:t>）    注册  </a:t>
            </a:r>
            <a:r>
              <a:rPr lang="en-US" altLang="zh-CN" dirty="0"/>
              <a:t>API</a:t>
            </a:r>
            <a:r>
              <a:rPr lang="zh-CN" altLang="en-US" dirty="0"/>
              <a:t>，</a:t>
            </a:r>
            <a:r>
              <a:rPr lang="en-US" altLang="zh-CN" dirty="0"/>
              <a:t>Bean</a:t>
            </a:r>
            <a:r>
              <a:rPr lang="zh-CN" altLang="en-US" dirty="0"/>
              <a:t>（</a:t>
            </a:r>
            <a:r>
              <a:rPr lang="en-US" altLang="zh-CN" dirty="0"/>
              <a:t>inter-V P M</a:t>
            </a:r>
            <a:r>
              <a:rPr lang="zh-CN" altLang="en-US" dirty="0"/>
              <a:t>） 注册（</a:t>
            </a:r>
            <a:r>
              <a:rPr lang="en-US" altLang="zh-CN" dirty="0" err="1"/>
              <a:t>impl</a:t>
            </a:r>
            <a:r>
              <a:rPr lang="en-US" altLang="zh-CN" dirty="0"/>
              <a:t> –V P M</a:t>
            </a:r>
            <a:r>
              <a:rPr lang="zh-CN" altLang="en-US" dirty="0"/>
              <a:t>）            </a:t>
            </a:r>
            <a:r>
              <a:rPr lang="en-US" altLang="zh-CN" dirty="0" err="1"/>
              <a:t>IBasePresenter</a:t>
            </a:r>
            <a:r>
              <a:rPr lang="zh-CN" altLang="en-US" dirty="0"/>
              <a:t>，</a:t>
            </a:r>
            <a:r>
              <a:rPr lang="en-US" altLang="zh-CN" dirty="0" err="1"/>
              <a:t>BaseActivity</a:t>
            </a:r>
            <a:r>
              <a:rPr lang="zh-CN" altLang="en-US" dirty="0"/>
              <a:t>，</a:t>
            </a:r>
            <a:r>
              <a:rPr lang="en-US" altLang="zh-CN" dirty="0" err="1"/>
              <a:t>BaseFragment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85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54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JetPack.Room</a:t>
            </a:r>
            <a:r>
              <a:rPr lang="zh-CN" altLang="en-US" dirty="0"/>
              <a:t>源码分析第一期已经详细的讲过了，同学们可以去看看，  </a:t>
            </a:r>
            <a:r>
              <a:rPr lang="en-US" altLang="zh-CN" dirty="0"/>
              <a:t>MVP</a:t>
            </a:r>
            <a:r>
              <a:rPr lang="zh-CN" altLang="en-US" dirty="0"/>
              <a:t>我们在上节课已经详细讲过，同学们可以去看看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05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42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76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9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所有技术问题 学习问题交流 加  </a:t>
            </a:r>
            <a:r>
              <a:rPr lang="en-US" altLang="zh-CN" dirty="0"/>
              <a:t>Derry</a:t>
            </a:r>
            <a:r>
              <a:rPr lang="zh-CN" altLang="en-US" dirty="0"/>
              <a:t>老师：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76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30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61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60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给同学们介绍我们享学的服务体系 与 课程内容，就是想表达这一点：</a:t>
            </a:r>
            <a:endParaRPr lang="en-US" altLang="zh-CN" dirty="0"/>
          </a:p>
          <a:p>
            <a:r>
              <a:rPr lang="en-US" altLang="zh-CN" dirty="0"/>
              <a:t>9~10</a:t>
            </a:r>
            <a:r>
              <a:rPr lang="zh-CN" altLang="en-US" dirty="0"/>
              <a:t>个月的时间努力学习，来完成你 至少是 六年时间 都无法完成的 技能飞速提升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咨询技术问题：</a:t>
            </a:r>
            <a:r>
              <a:rPr lang="en-US" altLang="zh-CN" dirty="0"/>
              <a:t>Derry</a:t>
            </a:r>
            <a:r>
              <a:rPr lang="zh-CN" altLang="en-US" dirty="0"/>
              <a:t>老师</a:t>
            </a:r>
            <a:r>
              <a:rPr lang="en-US" altLang="zh-CN" dirty="0"/>
              <a:t>QQ</a:t>
            </a:r>
            <a:r>
              <a:rPr lang="zh-CN" altLang="en-US" dirty="0"/>
              <a:t>：</a:t>
            </a:r>
            <a:r>
              <a:rPr lang="en-US" altLang="zh-CN" dirty="0"/>
              <a:t>2675560683</a:t>
            </a:r>
          </a:p>
          <a:p>
            <a:r>
              <a:rPr lang="zh-CN" altLang="en-US" dirty="0"/>
              <a:t>咨询视频资料：月亮老师</a:t>
            </a:r>
            <a:r>
              <a:rPr lang="en-US" altLang="zh-CN" dirty="0"/>
              <a:t>QQ</a:t>
            </a:r>
            <a:r>
              <a:rPr lang="zh-CN" altLang="en-US" dirty="0"/>
              <a:t>：</a:t>
            </a:r>
            <a:r>
              <a:rPr lang="en-US" altLang="zh-CN" dirty="0"/>
              <a:t>3433427729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07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https://ke.qq.com/course/347420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833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技术研究与讨论，可以加 </a:t>
            </a:r>
            <a:r>
              <a:rPr lang="zh-CN" altLang="en-US" dirty="0">
                <a:solidFill>
                  <a:srgbClr val="FF0000"/>
                </a:solidFill>
              </a:rPr>
              <a:t>戴睿</a:t>
            </a:r>
            <a:r>
              <a:rPr lang="en-US" altLang="zh-CN" dirty="0">
                <a:solidFill>
                  <a:srgbClr val="FF0000"/>
                </a:solidFill>
              </a:rPr>
              <a:t>(Derry)</a:t>
            </a:r>
            <a:r>
              <a:rPr lang="zh-CN" altLang="en-US" dirty="0">
                <a:solidFill>
                  <a:srgbClr val="FF0000"/>
                </a:solidFill>
              </a:rPr>
              <a:t>老师</a:t>
            </a:r>
            <a:r>
              <a:rPr lang="zh-CN" altLang="en-US" dirty="0"/>
              <a:t>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84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所有技术问题 学习问题交流 加  </a:t>
            </a:r>
            <a:r>
              <a:rPr lang="en-US" altLang="zh-CN" dirty="0"/>
              <a:t>Derry</a:t>
            </a:r>
            <a:r>
              <a:rPr lang="zh-CN" altLang="en-US" dirty="0"/>
              <a:t>老师：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  </a:t>
            </a:r>
          </a:p>
          <a:p>
            <a:r>
              <a:rPr lang="zh-CN" altLang="en-US" dirty="0"/>
              <a:t>往期 或 以后 视频录播资料等 加  薇薇老师：</a:t>
            </a:r>
            <a:r>
              <a:rPr lang="en-US" altLang="zh-CN" dirty="0"/>
              <a:t>xiangxue9601</a:t>
            </a:r>
            <a:r>
              <a:rPr lang="zh-CN" altLang="en-US" dirty="0"/>
              <a:t>（微信） </a:t>
            </a:r>
            <a:r>
              <a:rPr lang="en-US" altLang="zh-CN" dirty="0"/>
              <a:t>1286907073(QQ)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404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所有技术问题 学习问题交流 加  </a:t>
            </a:r>
            <a:r>
              <a:rPr lang="en-US" altLang="zh-CN" dirty="0"/>
              <a:t>Derry</a:t>
            </a:r>
            <a:r>
              <a:rPr lang="zh-CN" altLang="en-US" dirty="0"/>
              <a:t>老师：</a:t>
            </a:r>
            <a:r>
              <a:rPr lang="en-US" altLang="zh-CN" dirty="0"/>
              <a:t>15387575063(</a:t>
            </a:r>
            <a:r>
              <a:rPr lang="zh-CN" altLang="en-US" dirty="0"/>
              <a:t>微信</a:t>
            </a:r>
            <a:r>
              <a:rPr lang="en-US" altLang="zh-CN" dirty="0"/>
              <a:t>)    2675560683(QQ)   </a:t>
            </a:r>
          </a:p>
          <a:p>
            <a:r>
              <a:rPr lang="zh-CN" altLang="en-US" dirty="0"/>
              <a:t>往期 或 以后 视频录播资料等 加  薇薇老师：</a:t>
            </a:r>
            <a:r>
              <a:rPr lang="en-US" altLang="zh-CN" dirty="0"/>
              <a:t>xiangxue9601</a:t>
            </a:r>
            <a:r>
              <a:rPr lang="zh-CN" altLang="en-US" dirty="0"/>
              <a:t>（微信） </a:t>
            </a:r>
            <a:r>
              <a:rPr lang="en-US" altLang="zh-CN" dirty="0"/>
              <a:t>1286907073(QQ)</a:t>
            </a:r>
            <a:endParaRPr lang="zh-CN" altLang="en-US" dirty="0"/>
          </a:p>
          <a:p>
            <a:r>
              <a:rPr lang="zh-CN" altLang="en-US" dirty="0"/>
              <a:t>嗨！是报名学习</a:t>
            </a:r>
            <a:r>
              <a:rPr lang="en-US" altLang="zh-CN" dirty="0"/>
              <a:t>jetpack</a:t>
            </a:r>
            <a:r>
              <a:rPr lang="zh-CN" altLang="en-US" dirty="0"/>
              <a:t>的课程吗？这是报名链接：</a:t>
            </a:r>
            <a:r>
              <a:rPr lang="en-US" altLang="zh-CN" dirty="0"/>
              <a:t>https://ke.qq.com/course/2263573?tuin=4cb4a4c1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注意注意注意：同学们：我们整个项目实战的目的是 “</a:t>
            </a:r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</a:rPr>
              <a:t>感受用</a:t>
            </a:r>
            <a:r>
              <a:rPr lang="en-US" altLang="zh-CN" sz="1200" spc="150" dirty="0">
                <a:solidFill>
                  <a:schemeClr val="tx1"/>
                </a:solidFill>
                <a:latin typeface="Arial" panose="020B0604020202020204" pitchFamily="34" charset="0"/>
              </a:rPr>
              <a:t>Kotlin</a:t>
            </a:r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</a:rPr>
              <a:t>来开发项目的过程</a:t>
            </a:r>
            <a:r>
              <a:rPr lang="zh-CN" altLang="en-US" dirty="0"/>
              <a:t>” 是</a:t>
            </a:r>
            <a:r>
              <a:rPr lang="en-US" altLang="zh-CN" dirty="0"/>
              <a:t>Kotlin</a:t>
            </a:r>
            <a:r>
              <a:rPr lang="zh-CN" altLang="en-US" dirty="0"/>
              <a:t>的运用  ， 不是项目功能，不能项目架构，不是项目</a:t>
            </a:r>
            <a:r>
              <a:rPr lang="en-US" altLang="zh-CN" dirty="0"/>
              <a:t>UI </a:t>
            </a:r>
            <a:r>
              <a:rPr lang="zh-CN" altLang="en-US" dirty="0"/>
              <a:t>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1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8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6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2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66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75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24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03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6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9" r:id="rId3"/>
    <p:sldLayoutId id="2147483701" r:id="rId4"/>
    <p:sldLayoutId id="2147483699" r:id="rId5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topic/libraries/architecture/navig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Relationship Id="rId4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37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6.jpe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D7852E-B9F5-4762-B98C-70825C7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87D0E2-7B23-4017-BF3C-F72A53FA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0" y="0"/>
            <a:ext cx="10096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8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773617-E283-4613-B09A-1CCDEF4F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689"/>
            <a:ext cx="12192000" cy="54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3914028" y="3044279"/>
            <a:ext cx="5160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登录使用网络模型</a:t>
            </a:r>
          </a:p>
        </p:txBody>
      </p:sp>
    </p:spTree>
    <p:extLst>
      <p:ext uri="{BB962C8B-B14F-4D97-AF65-F5344CB8AC3E}">
        <p14:creationId xmlns:p14="http://schemas.microsoft.com/office/powerpoint/2010/main" val="16785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1C66794-BD09-42A9-8354-DB8328C7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49" y="1850959"/>
            <a:ext cx="8293701" cy="31560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0BE314-9FD5-45C7-BCDD-4729C192A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133"/>
            <a:ext cx="1219200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71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文本框 35"/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注意：项目实战整个课程的安排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FEEB3-37AA-4346-AF3C-241FE3042DB6}"/>
              </a:ext>
            </a:extLst>
          </p:cNvPr>
          <p:cNvSpPr/>
          <p:nvPr/>
        </p:nvSpPr>
        <p:spPr>
          <a:xfrm>
            <a:off x="245962" y="1437426"/>
            <a:ext cx="2802095" cy="802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项目第一节课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DB5598-531F-473B-A2C5-5D2396AEAA54}"/>
              </a:ext>
            </a:extLst>
          </p:cNvPr>
          <p:cNvCxnSpPr>
            <a:cxnSpLocks/>
          </p:cNvCxnSpPr>
          <p:nvPr/>
        </p:nvCxnSpPr>
        <p:spPr>
          <a:xfrm>
            <a:off x="3073959" y="1873083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C3C4086-9CA2-427D-B7E7-6D96D208DEFE}"/>
              </a:ext>
            </a:extLst>
          </p:cNvPr>
          <p:cNvSpPr txBox="1"/>
          <p:nvPr/>
        </p:nvSpPr>
        <p:spPr>
          <a:xfrm>
            <a:off x="3432794" y="1679142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Retrofit</a:t>
            </a:r>
            <a:r>
              <a:rPr lang="zh-CN" altLang="en-US" dirty="0">
                <a:solidFill>
                  <a:srgbClr val="FF0000"/>
                </a:solidFill>
              </a:rPr>
              <a:t>网络模型</a:t>
            </a:r>
            <a:r>
              <a:rPr lang="zh-CN" altLang="en-US" dirty="0"/>
              <a:t>（请求服务器的模型封装，登录使用网络模型）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EBBB4F-B7CD-4770-9537-A9723C566B55}"/>
              </a:ext>
            </a:extLst>
          </p:cNvPr>
          <p:cNvSpPr/>
          <p:nvPr/>
        </p:nvSpPr>
        <p:spPr>
          <a:xfrm>
            <a:off x="256961" y="2391107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项目第二节课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2730140-5624-4E21-8255-FB0CC0B17491}"/>
              </a:ext>
            </a:extLst>
          </p:cNvPr>
          <p:cNvCxnSpPr>
            <a:cxnSpLocks/>
          </p:cNvCxnSpPr>
          <p:nvPr/>
        </p:nvCxnSpPr>
        <p:spPr>
          <a:xfrm>
            <a:off x="3084958" y="2826764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EC50FD-318A-4E78-9F25-4500BC57324F}"/>
              </a:ext>
            </a:extLst>
          </p:cNvPr>
          <p:cNvSpPr txBox="1"/>
          <p:nvPr/>
        </p:nvSpPr>
        <p:spPr>
          <a:xfrm>
            <a:off x="3443793" y="2632823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登录与注册</a:t>
            </a:r>
            <a:r>
              <a:rPr lang="zh-CN" altLang="en-US" dirty="0"/>
              <a:t>（</a:t>
            </a:r>
            <a:r>
              <a:rPr lang="en-US" altLang="zh-CN" dirty="0"/>
              <a:t>Base</a:t>
            </a:r>
            <a:r>
              <a:rPr lang="zh-CN" altLang="en-US" dirty="0"/>
              <a:t>的封装，</a:t>
            </a:r>
            <a:r>
              <a:rPr lang="en-US" altLang="zh-CN" dirty="0"/>
              <a:t>MVP</a:t>
            </a:r>
            <a:r>
              <a:rPr lang="zh-CN" altLang="en-US" dirty="0"/>
              <a:t>模式搭建，登录与注册功能）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2C0486-888F-4454-8048-2270D85782F0}"/>
              </a:ext>
            </a:extLst>
          </p:cNvPr>
          <p:cNvSpPr/>
          <p:nvPr/>
        </p:nvSpPr>
        <p:spPr>
          <a:xfrm>
            <a:off x="258800" y="4323132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项目第四节课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8F2EF3-8FDA-4B00-92BB-1AB7DFB83DC1}"/>
              </a:ext>
            </a:extLst>
          </p:cNvPr>
          <p:cNvCxnSpPr>
            <a:cxnSpLocks/>
          </p:cNvCxnSpPr>
          <p:nvPr/>
        </p:nvCxnSpPr>
        <p:spPr>
          <a:xfrm>
            <a:off x="3086797" y="4758789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BDA97C-2FB7-4191-A184-623E63479224}"/>
              </a:ext>
            </a:extLst>
          </p:cNvPr>
          <p:cNvSpPr txBox="1"/>
          <p:nvPr/>
        </p:nvSpPr>
        <p:spPr>
          <a:xfrm>
            <a:off x="3445632" y="4564848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首页模块</a:t>
            </a:r>
            <a:r>
              <a:rPr lang="zh-CN" altLang="en-US" dirty="0"/>
              <a:t>（</a:t>
            </a:r>
            <a:r>
              <a:rPr lang="en-US" altLang="zh-CN" dirty="0" err="1"/>
              <a:t>OKHttp</a:t>
            </a:r>
            <a:r>
              <a:rPr lang="zh-CN" altLang="en-US" dirty="0"/>
              <a:t>请求模式，</a:t>
            </a:r>
            <a:r>
              <a:rPr lang="en-US" altLang="zh-CN" dirty="0"/>
              <a:t>MVP</a:t>
            </a:r>
            <a:r>
              <a:rPr lang="zh-CN" altLang="en-US" dirty="0"/>
              <a:t>模式搭建，适配器，首页展示数据）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B207C9-B829-4D1C-A380-6AC89978AAC9}"/>
              </a:ext>
            </a:extLst>
          </p:cNvPr>
          <p:cNvSpPr/>
          <p:nvPr/>
        </p:nvSpPr>
        <p:spPr>
          <a:xfrm>
            <a:off x="260639" y="336269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项目第三节课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D2DF732-8937-4F14-96D0-7D2C21229B33}"/>
              </a:ext>
            </a:extLst>
          </p:cNvPr>
          <p:cNvCxnSpPr>
            <a:cxnSpLocks/>
          </p:cNvCxnSpPr>
          <p:nvPr/>
        </p:nvCxnSpPr>
        <p:spPr>
          <a:xfrm>
            <a:off x="3088636" y="379835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403C29E-8A93-437E-ACB5-2A404D0DDBD9}"/>
              </a:ext>
            </a:extLst>
          </p:cNvPr>
          <p:cNvSpPr txBox="1"/>
          <p:nvPr/>
        </p:nvSpPr>
        <p:spPr>
          <a:xfrm>
            <a:off x="3447471" y="360441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收藏模块</a:t>
            </a:r>
            <a:r>
              <a:rPr lang="zh-CN" altLang="en-US" dirty="0"/>
              <a:t>（</a:t>
            </a:r>
            <a:r>
              <a:rPr lang="en-US" altLang="zh-CN" dirty="0"/>
              <a:t>Room</a:t>
            </a:r>
            <a:r>
              <a:rPr lang="zh-CN" altLang="en-US" dirty="0"/>
              <a:t>数据库封装，</a:t>
            </a:r>
            <a:r>
              <a:rPr lang="en-US" altLang="zh-CN" dirty="0"/>
              <a:t>MVP</a:t>
            </a:r>
            <a:r>
              <a:rPr lang="zh-CN" altLang="en-US" dirty="0"/>
              <a:t>模式搭建，收藏模块操作数据库）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9ABFC9-801C-4ADE-9A4F-E8B178ECF62D}"/>
              </a:ext>
            </a:extLst>
          </p:cNvPr>
          <p:cNvSpPr/>
          <p:nvPr/>
        </p:nvSpPr>
        <p:spPr>
          <a:xfrm>
            <a:off x="268660" y="527908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项目第五节课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BE8FF5D-5AB1-4D70-A024-9B810AE32EDF}"/>
              </a:ext>
            </a:extLst>
          </p:cNvPr>
          <p:cNvCxnSpPr>
            <a:cxnSpLocks/>
          </p:cNvCxnSpPr>
          <p:nvPr/>
        </p:nvCxnSpPr>
        <p:spPr>
          <a:xfrm>
            <a:off x="3096657" y="571474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D70D5F2-2E2D-432A-B791-D6570D74DF73}"/>
              </a:ext>
            </a:extLst>
          </p:cNvPr>
          <p:cNvSpPr txBox="1"/>
          <p:nvPr/>
        </p:nvSpPr>
        <p:spPr>
          <a:xfrm>
            <a:off x="3455492" y="552080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项目进阶改进</a:t>
            </a:r>
            <a:r>
              <a:rPr lang="zh-CN" altLang="en-US" dirty="0"/>
              <a:t>（</a:t>
            </a:r>
            <a:r>
              <a:rPr lang="en-US" altLang="zh-CN" dirty="0"/>
              <a:t>Lambda</a:t>
            </a:r>
            <a:r>
              <a:rPr lang="zh-CN" altLang="en-US" dirty="0"/>
              <a:t>表达式与高阶函数的运用，优化项目</a:t>
            </a:r>
            <a:r>
              <a:rPr lang="en-US" altLang="zh-CN" dirty="0"/>
              <a:t>Kotlin</a:t>
            </a:r>
            <a:r>
              <a:rPr lang="zh-CN" altLang="en-US" dirty="0"/>
              <a:t>代码）</a:t>
            </a:r>
          </a:p>
        </p:txBody>
      </p:sp>
    </p:spTree>
    <p:extLst>
      <p:ext uri="{BB962C8B-B14F-4D97-AF65-F5344CB8AC3E}">
        <p14:creationId xmlns:p14="http://schemas.microsoft.com/office/powerpoint/2010/main" val="32505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531038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531038" y="434271"/>
            <a:ext cx="3513076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第二次次课目录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3673049" y="2844225"/>
            <a:ext cx="5500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/>
              <a:t>MVP</a:t>
            </a:r>
            <a:r>
              <a:rPr lang="zh-CN" altLang="en-US" sz="3200" dirty="0"/>
              <a:t>模式搭建与</a:t>
            </a:r>
            <a:r>
              <a:rPr lang="en-US" altLang="zh-CN" sz="3200" dirty="0"/>
              <a:t>Base</a:t>
            </a:r>
            <a:r>
              <a:rPr lang="zh-CN" altLang="en-US" sz="3200" dirty="0"/>
              <a:t>的封装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9CE93E-2B56-412E-A7DB-EC79AADE0624}"/>
              </a:ext>
            </a:extLst>
          </p:cNvPr>
          <p:cNvSpPr txBox="1"/>
          <p:nvPr/>
        </p:nvSpPr>
        <p:spPr>
          <a:xfrm>
            <a:off x="3673049" y="3628143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登录与注册功能</a:t>
            </a:r>
          </a:p>
        </p:txBody>
      </p:sp>
    </p:spTree>
    <p:extLst>
      <p:ext uri="{BB962C8B-B14F-4D97-AF65-F5344CB8AC3E}">
        <p14:creationId xmlns:p14="http://schemas.microsoft.com/office/powerpoint/2010/main" val="42465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2584145" y="2880993"/>
            <a:ext cx="7810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4400" dirty="0"/>
              <a:t>MVP</a:t>
            </a:r>
            <a:r>
              <a:rPr lang="zh-CN" altLang="en-US" sz="4400" dirty="0"/>
              <a:t>模式搭建 与 </a:t>
            </a:r>
            <a:r>
              <a:rPr lang="en-US" altLang="zh-CN" sz="4400" dirty="0"/>
              <a:t>Base</a:t>
            </a:r>
            <a:r>
              <a:rPr lang="zh-CN" altLang="en-US" sz="4400" dirty="0"/>
              <a:t>的封装</a:t>
            </a:r>
          </a:p>
        </p:txBody>
      </p:sp>
    </p:spTree>
    <p:extLst>
      <p:ext uri="{BB962C8B-B14F-4D97-AF65-F5344CB8AC3E}">
        <p14:creationId xmlns:p14="http://schemas.microsoft.com/office/powerpoint/2010/main" val="12481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41A-D197-4A55-9064-D24D96AF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627"/>
            <a:ext cx="12192000" cy="12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056436-87A3-4A4E-BDF0-528C198A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109"/>
            <a:ext cx="12192000" cy="31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200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THANK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37669" y="5329931"/>
            <a:ext cx="4471583" cy="369332"/>
            <a:chOff x="1139058" y="5604513"/>
            <a:chExt cx="4471583" cy="369332"/>
          </a:xfrm>
        </p:grpSpPr>
        <p:grpSp>
          <p:nvGrpSpPr>
            <p:cNvPr id="24" name="PA_组合 23"/>
            <p:cNvGrpSpPr/>
            <p:nvPr>
              <p:custDataLst>
                <p:tags r:id="rId5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498233" y="5604513"/>
              <a:ext cx="411240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Derry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微信： 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15387575063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grpSp>
        <p:nvGrpSpPr>
          <p:cNvPr id="21" name="PA_组合 20"/>
          <p:cNvGrpSpPr/>
          <p:nvPr>
            <p:custDataLst>
              <p:tags r:id="rId2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6" name="Picture 5" descr="C:\Users\dev\Desktop\x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14" y="152110"/>
            <a:ext cx="1332662" cy="133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02426" y="2213993"/>
            <a:ext cx="2966453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en-US" altLang="zh-CN" sz="3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Kotlin</a:t>
            </a:r>
            <a:r>
              <a:rPr lang="zh-CN" altLang="en-US" sz="3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项目实战</a:t>
            </a:r>
            <a:endParaRPr lang="en-US" altLang="zh-CN" sz="3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976424" y="5307892"/>
            <a:ext cx="5112211" cy="376135"/>
            <a:chOff x="1152007" y="5604513"/>
            <a:chExt cx="5112211" cy="376135"/>
          </a:xfrm>
        </p:grpSpPr>
        <p:grpSp>
          <p:nvGrpSpPr>
            <p:cNvPr id="20" name="PA_组合 23"/>
            <p:cNvGrpSpPr/>
            <p:nvPr>
              <p:custDataLst>
                <p:tags r:id="rId3"/>
              </p:custDataLst>
            </p:nvPr>
          </p:nvGrpSpPr>
          <p:grpSpPr>
            <a:xfrm>
              <a:off x="1152007" y="5620648"/>
              <a:ext cx="359175" cy="360000"/>
              <a:chOff x="809199" y="3542873"/>
              <a:chExt cx="219347" cy="219347"/>
            </a:xfrm>
          </p:grpSpPr>
          <p:sp>
            <p:nvSpPr>
              <p:cNvPr id="29" name="Oval 10"/>
              <p:cNvSpPr>
                <a:spLocks noChangeArrowheads="1"/>
              </p:cNvSpPr>
              <p:nvPr/>
            </p:nvSpPr>
            <p:spPr bwMode="auto">
              <a:xfrm>
                <a:off x="809199" y="3542873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1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PA_文本框 19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98233" y="5604513"/>
              <a:ext cx="47659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 简单老师微信 ：</a:t>
              </a:r>
              <a:r>
                <a:rPr lang="en-US" altLang="zh-CN" dirty="0">
                  <a:solidFill>
                    <a:srgbClr val="FF0000"/>
                  </a:solidFill>
                </a:rPr>
                <a:t>wxid_bofhfgp1pmsk22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46AB079-80EA-47E6-8EC3-B0D75F80E532}"/>
              </a:ext>
            </a:extLst>
          </p:cNvPr>
          <p:cNvSpPr txBox="1"/>
          <p:nvPr/>
        </p:nvSpPr>
        <p:spPr>
          <a:xfrm>
            <a:off x="2806781" y="5892033"/>
            <a:ext cx="8340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20.01 </a:t>
            </a:r>
            <a:r>
              <a:rPr lang="zh-CN" altLang="en-US" sz="4000" dirty="0">
                <a:solidFill>
                  <a:srgbClr val="FF0000"/>
                </a:solidFill>
              </a:rPr>
              <a:t>准时开始上课    </a:t>
            </a:r>
            <a:r>
              <a:rPr lang="en-US" altLang="zh-CN" sz="4000" dirty="0">
                <a:solidFill>
                  <a:srgbClr val="0070C0"/>
                </a:solidFill>
              </a:rPr>
              <a:t>Derry </a:t>
            </a:r>
            <a:r>
              <a:rPr lang="zh-CN" altLang="en-US" sz="4000" dirty="0">
                <a:solidFill>
                  <a:srgbClr val="0070C0"/>
                </a:solidFill>
              </a:rPr>
              <a:t>戴睿老师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69">
        <p:random/>
      </p:transition>
    </mc:Choice>
    <mc:Fallback xmlns="">
      <p:transition spd="slow" advTm="38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E054DE-C18E-4674-9085-A278AAA4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3"/>
            <a:ext cx="12192000" cy="5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4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191348" y="3044279"/>
            <a:ext cx="4596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登录与注册功能</a:t>
            </a:r>
          </a:p>
        </p:txBody>
      </p:sp>
    </p:spTree>
    <p:extLst>
      <p:ext uri="{BB962C8B-B14F-4D97-AF65-F5344CB8AC3E}">
        <p14:creationId xmlns:p14="http://schemas.microsoft.com/office/powerpoint/2010/main" val="34791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403308-EFDE-4180-BB7B-9AA3E03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650"/>
            <a:ext cx="12192000" cy="4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1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81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D7852E-B9F5-4762-B98C-70825C7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CF3B2133-104D-8E4C-B7C1-40E42904EA51}"/>
              </a:ext>
            </a:extLst>
          </p:cNvPr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A40718E-0290-D948-8EC0-FBAC4341A291}"/>
              </a:ext>
            </a:extLst>
          </p:cNvPr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9ADF34BF-84A2-ED42-B13B-FC46ECCBBC53}"/>
              </a:ext>
            </a:extLst>
          </p:cNvPr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5735EEA2-65C3-4348-8D94-365373A2B47C}"/>
              </a:ext>
            </a:extLst>
          </p:cNvPr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charset="0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FB5BCAF-441B-E543-9979-2EB3165A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7EA5CC4-2633-BB48-966E-61CEAC06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E99ED7-2D0B-9F41-A0E5-D2897FA6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30FAA6F-0707-4E47-ADFC-77558A9A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E306D682-620A-C54C-878A-B0DC4C69F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>
            <a:extLst>
              <a:ext uri="{FF2B5EF4-FFF2-40B4-BE49-F238E27FC236}">
                <a16:creationId xmlns:a16="http://schemas.microsoft.com/office/drawing/2014/main" id="{44F428CB-9F68-4275-B92D-CE0ABF7AC42D}"/>
              </a:ext>
            </a:extLst>
          </p:cNvPr>
          <p:cNvSpPr txBox="1"/>
          <p:nvPr/>
        </p:nvSpPr>
        <p:spPr>
          <a:xfrm>
            <a:off x="10613820" y="3621022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97CAF0-CDC1-4C84-AC42-5E149D45BC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368B8F-28D7-43FB-ABE0-CB2DE613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1" y="3515793"/>
            <a:ext cx="2122276" cy="33083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1428F2-7B4D-44CF-9B42-16046AEF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59" y="3515793"/>
            <a:ext cx="2087433" cy="32820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84BA5-51F4-4883-8D57-BACD20970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08" y="3515794"/>
            <a:ext cx="2101184" cy="32820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42D0E1-55B1-4296-9D01-9BDB33411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410" y="379562"/>
            <a:ext cx="2235151" cy="3282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5DEDA3-F82A-4B9D-8330-C8D820264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575" y="379562"/>
            <a:ext cx="2163332" cy="32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文本框 35"/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注意：项目实战整个课程的安排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FEEB3-37AA-4346-AF3C-241FE3042DB6}"/>
              </a:ext>
            </a:extLst>
          </p:cNvPr>
          <p:cNvSpPr/>
          <p:nvPr/>
        </p:nvSpPr>
        <p:spPr>
          <a:xfrm>
            <a:off x="245962" y="1954658"/>
            <a:ext cx="2802095" cy="8024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项目第一节课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DB5598-531F-473B-A2C5-5D2396AEAA54}"/>
              </a:ext>
            </a:extLst>
          </p:cNvPr>
          <p:cNvCxnSpPr>
            <a:cxnSpLocks/>
          </p:cNvCxnSpPr>
          <p:nvPr/>
        </p:nvCxnSpPr>
        <p:spPr>
          <a:xfrm>
            <a:off x="3073959" y="239031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C3C4086-9CA2-427D-B7E7-6D96D208DEFE}"/>
              </a:ext>
            </a:extLst>
          </p:cNvPr>
          <p:cNvSpPr txBox="1"/>
          <p:nvPr/>
        </p:nvSpPr>
        <p:spPr>
          <a:xfrm>
            <a:off x="3432794" y="2187722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Retrofit</a:t>
            </a:r>
            <a:r>
              <a:rPr lang="zh-CN" altLang="en-US" dirty="0"/>
              <a:t>网络模型（请求服务器的模型封装，登录使用网络模型）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EBBB4F-B7CD-4770-9537-A9723C566B55}"/>
              </a:ext>
            </a:extLst>
          </p:cNvPr>
          <p:cNvSpPr/>
          <p:nvPr/>
        </p:nvSpPr>
        <p:spPr>
          <a:xfrm>
            <a:off x="256961" y="2908339"/>
            <a:ext cx="2802095" cy="8024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项目第二节课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2730140-5624-4E21-8255-FB0CC0B17491}"/>
              </a:ext>
            </a:extLst>
          </p:cNvPr>
          <p:cNvCxnSpPr>
            <a:cxnSpLocks/>
          </p:cNvCxnSpPr>
          <p:nvPr/>
        </p:nvCxnSpPr>
        <p:spPr>
          <a:xfrm>
            <a:off x="3084958" y="3343996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EC50FD-318A-4E78-9F25-4500BC57324F}"/>
              </a:ext>
            </a:extLst>
          </p:cNvPr>
          <p:cNvSpPr txBox="1"/>
          <p:nvPr/>
        </p:nvSpPr>
        <p:spPr>
          <a:xfrm>
            <a:off x="3443793" y="3150055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登录与注册（</a:t>
            </a:r>
            <a:r>
              <a:rPr lang="en-US" altLang="zh-CN" dirty="0"/>
              <a:t>MVP</a:t>
            </a:r>
            <a:r>
              <a:rPr lang="zh-CN" altLang="en-US" dirty="0"/>
              <a:t>模式搭建，登录与注册功能，</a:t>
            </a:r>
            <a:r>
              <a:rPr lang="en-US" altLang="zh-CN" dirty="0"/>
              <a:t>Base</a:t>
            </a:r>
            <a:r>
              <a:rPr lang="zh-CN" altLang="en-US" dirty="0"/>
              <a:t>的封装）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2C0486-888F-4454-8048-2270D85782F0}"/>
              </a:ext>
            </a:extLst>
          </p:cNvPr>
          <p:cNvSpPr/>
          <p:nvPr/>
        </p:nvSpPr>
        <p:spPr>
          <a:xfrm>
            <a:off x="258800" y="4840364"/>
            <a:ext cx="2802095" cy="8024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项目第四节课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8F2EF3-8FDA-4B00-92BB-1AB7DFB83DC1}"/>
              </a:ext>
            </a:extLst>
          </p:cNvPr>
          <p:cNvCxnSpPr>
            <a:cxnSpLocks/>
          </p:cNvCxnSpPr>
          <p:nvPr/>
        </p:nvCxnSpPr>
        <p:spPr>
          <a:xfrm>
            <a:off x="3086797" y="5276021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BDA97C-2FB7-4191-A184-623E63479224}"/>
              </a:ext>
            </a:extLst>
          </p:cNvPr>
          <p:cNvSpPr txBox="1"/>
          <p:nvPr/>
        </p:nvSpPr>
        <p:spPr>
          <a:xfrm>
            <a:off x="3445632" y="5082080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首页模块（</a:t>
            </a:r>
            <a:r>
              <a:rPr lang="en-US" altLang="zh-CN" dirty="0" err="1"/>
              <a:t>OKHttp</a:t>
            </a:r>
            <a:r>
              <a:rPr lang="zh-CN" altLang="en-US" dirty="0"/>
              <a:t>请求模式，</a:t>
            </a:r>
            <a:r>
              <a:rPr lang="en-US" altLang="zh-CN" dirty="0"/>
              <a:t>MVP</a:t>
            </a:r>
            <a:r>
              <a:rPr lang="zh-CN" altLang="en-US" dirty="0"/>
              <a:t>模式搭建，适配器，首页展示数据）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B207C9-B829-4D1C-A380-6AC89978AAC9}"/>
              </a:ext>
            </a:extLst>
          </p:cNvPr>
          <p:cNvSpPr/>
          <p:nvPr/>
        </p:nvSpPr>
        <p:spPr>
          <a:xfrm>
            <a:off x="260639" y="3879930"/>
            <a:ext cx="2802095" cy="802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项目第三节课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D2DF732-8937-4F14-96D0-7D2C21229B33}"/>
              </a:ext>
            </a:extLst>
          </p:cNvPr>
          <p:cNvCxnSpPr>
            <a:cxnSpLocks/>
          </p:cNvCxnSpPr>
          <p:nvPr/>
        </p:nvCxnSpPr>
        <p:spPr>
          <a:xfrm>
            <a:off x="3088636" y="4315587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403C29E-8A93-437E-ACB5-2A404D0DDBD9}"/>
              </a:ext>
            </a:extLst>
          </p:cNvPr>
          <p:cNvSpPr txBox="1"/>
          <p:nvPr/>
        </p:nvSpPr>
        <p:spPr>
          <a:xfrm>
            <a:off x="3447471" y="4121646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收藏模块</a:t>
            </a:r>
            <a:r>
              <a:rPr lang="zh-CN" altLang="en-US" dirty="0">
                <a:solidFill>
                  <a:srgbClr val="0070C0"/>
                </a:solidFill>
              </a:rPr>
              <a:t>（</a:t>
            </a:r>
            <a:r>
              <a:rPr lang="en-US" altLang="zh-CN" dirty="0">
                <a:solidFill>
                  <a:srgbClr val="0070C0"/>
                </a:solidFill>
              </a:rPr>
              <a:t>Room</a:t>
            </a:r>
            <a:r>
              <a:rPr lang="zh-CN" altLang="en-US" dirty="0">
                <a:solidFill>
                  <a:srgbClr val="0070C0"/>
                </a:solidFill>
              </a:rPr>
              <a:t>数据库封装，</a:t>
            </a:r>
            <a:r>
              <a:rPr lang="en-US" altLang="zh-CN" dirty="0">
                <a:solidFill>
                  <a:srgbClr val="0070C0"/>
                </a:solidFill>
              </a:rPr>
              <a:t>MVP</a:t>
            </a:r>
            <a:r>
              <a:rPr lang="zh-CN" altLang="en-US" dirty="0">
                <a:solidFill>
                  <a:srgbClr val="0070C0"/>
                </a:solidFill>
              </a:rPr>
              <a:t>模式搭建，收藏模块操作数据库）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9ABFC9-801C-4ADE-9A4F-E8B178ECF62D}"/>
              </a:ext>
            </a:extLst>
          </p:cNvPr>
          <p:cNvSpPr/>
          <p:nvPr/>
        </p:nvSpPr>
        <p:spPr>
          <a:xfrm>
            <a:off x="268660" y="5796320"/>
            <a:ext cx="2802095" cy="8024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项目第五节课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BE8FF5D-5AB1-4D70-A024-9B810AE32EDF}"/>
              </a:ext>
            </a:extLst>
          </p:cNvPr>
          <p:cNvCxnSpPr>
            <a:cxnSpLocks/>
          </p:cNvCxnSpPr>
          <p:nvPr/>
        </p:nvCxnSpPr>
        <p:spPr>
          <a:xfrm>
            <a:off x="3096657" y="6231977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D70D5F2-2E2D-432A-B791-D6570D74DF73}"/>
              </a:ext>
            </a:extLst>
          </p:cNvPr>
          <p:cNvSpPr txBox="1"/>
          <p:nvPr/>
        </p:nvSpPr>
        <p:spPr>
          <a:xfrm>
            <a:off x="3455492" y="6038036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项目进阶改进（</a:t>
            </a:r>
            <a:r>
              <a:rPr lang="en-US" altLang="zh-CN" dirty="0"/>
              <a:t>Lambda</a:t>
            </a:r>
            <a:r>
              <a:rPr lang="zh-CN" altLang="en-US" dirty="0"/>
              <a:t>表达式与高阶函数的运用，优化项目</a:t>
            </a:r>
            <a:r>
              <a:rPr lang="en-US" altLang="zh-CN" dirty="0"/>
              <a:t>Kotlin</a:t>
            </a:r>
            <a:r>
              <a:rPr lang="zh-CN" altLang="en-US" dirty="0"/>
              <a:t>代码）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5F2168-8650-4DA9-A6B5-78A10E45C4C2}"/>
              </a:ext>
            </a:extLst>
          </p:cNvPr>
          <p:cNvSpPr/>
          <p:nvPr/>
        </p:nvSpPr>
        <p:spPr>
          <a:xfrm>
            <a:off x="245962" y="998702"/>
            <a:ext cx="2802095" cy="8024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Kotlin</a:t>
            </a:r>
            <a:r>
              <a:rPr lang="zh-CN" altLang="en-US" dirty="0"/>
              <a:t>基础学习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DFB81F-3FB2-42F5-903B-F11C5C8A0EDC}"/>
              </a:ext>
            </a:extLst>
          </p:cNvPr>
          <p:cNvCxnSpPr>
            <a:cxnSpLocks/>
          </p:cNvCxnSpPr>
          <p:nvPr/>
        </p:nvCxnSpPr>
        <p:spPr>
          <a:xfrm>
            <a:off x="3073959" y="1434359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4EE0EC3-0884-4E87-8BF0-8AC73BF0D52B}"/>
              </a:ext>
            </a:extLst>
          </p:cNvPr>
          <p:cNvSpPr txBox="1"/>
          <p:nvPr/>
        </p:nvSpPr>
        <p:spPr>
          <a:xfrm>
            <a:off x="3432794" y="1231766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基础语法，比较与数组，条件与控制，循环与标签，类与对象，各种单例模式</a:t>
            </a:r>
          </a:p>
        </p:txBody>
      </p:sp>
    </p:spTree>
    <p:extLst>
      <p:ext uri="{BB962C8B-B14F-4D97-AF65-F5344CB8AC3E}">
        <p14:creationId xmlns:p14="http://schemas.microsoft.com/office/powerpoint/2010/main" val="25348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52C198-1C64-4CAE-96A9-C5218208F3A8}"/>
              </a:ext>
            </a:extLst>
          </p:cNvPr>
          <p:cNvSpPr/>
          <p:nvPr/>
        </p:nvSpPr>
        <p:spPr>
          <a:xfrm>
            <a:off x="3491345" y="92363"/>
            <a:ext cx="5209309" cy="1911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hlinkClick r:id="rId3"/>
            </a:endParaRPr>
          </a:p>
          <a:p>
            <a:pPr algn="ctr"/>
            <a:r>
              <a:rPr lang="zh-CN" altLang="en-US" dirty="0"/>
              <a:t>处理应用内导航所需的一切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en-US" altLang="zh-CN" sz="2800" dirty="0" err="1"/>
              <a:t>JetPack.Naviagation</a:t>
            </a:r>
            <a:endParaRPr lang="zh-CN" altLang="en-US" sz="2800" dirty="0"/>
          </a:p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EBE05B-6C60-4476-8BDB-93D6F8E2D230}"/>
              </a:ext>
            </a:extLst>
          </p:cNvPr>
          <p:cNvSpPr/>
          <p:nvPr/>
        </p:nvSpPr>
        <p:spPr>
          <a:xfrm>
            <a:off x="785092" y="3103416"/>
            <a:ext cx="1671781" cy="1597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MainActivity</a:t>
            </a:r>
            <a:endParaRPr lang="en-US" altLang="zh-CN" sz="2000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NaviagationUI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3F5CF-3675-46AE-BB28-C30B7451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77" y="3292741"/>
            <a:ext cx="2530059" cy="4572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DA476C-1A7F-448A-A435-743AC0FF4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782" y="4308742"/>
            <a:ext cx="2671242" cy="45724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4EF648-CBC6-4F97-83C4-8F9BAF533759}"/>
              </a:ext>
            </a:extLst>
          </p:cNvPr>
          <p:cNvCxnSpPr/>
          <p:nvPr/>
        </p:nvCxnSpPr>
        <p:spPr>
          <a:xfrm flipV="1">
            <a:off x="6511637" y="4308742"/>
            <a:ext cx="2613891" cy="22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623E87F-F4C9-4C50-83C9-BD5FF687845B}"/>
              </a:ext>
            </a:extLst>
          </p:cNvPr>
          <p:cNvCxnSpPr/>
          <p:nvPr/>
        </p:nvCxnSpPr>
        <p:spPr>
          <a:xfrm>
            <a:off x="6511637" y="4701306"/>
            <a:ext cx="2613891" cy="47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9CAE7C-87A0-4E70-8FAB-B70FB8F2468F}"/>
              </a:ext>
            </a:extLst>
          </p:cNvPr>
          <p:cNvCxnSpPr/>
          <p:nvPr/>
        </p:nvCxnSpPr>
        <p:spPr>
          <a:xfrm>
            <a:off x="6511637" y="4936833"/>
            <a:ext cx="2512291" cy="112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276F075-4CA5-4ED2-BE86-EB4E5818418E}"/>
              </a:ext>
            </a:extLst>
          </p:cNvPr>
          <p:cNvSpPr txBox="1"/>
          <p:nvPr/>
        </p:nvSpPr>
        <p:spPr>
          <a:xfrm>
            <a:off x="9262141" y="4124076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D9A09-46D0-4580-A610-13702EE9ED2B}"/>
              </a:ext>
            </a:extLst>
          </p:cNvPr>
          <p:cNvSpPr txBox="1"/>
          <p:nvPr/>
        </p:nvSpPr>
        <p:spPr>
          <a:xfrm>
            <a:off x="9262141" y="4987695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收藏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2FD02B-2F93-48FB-8554-6A9C77C0324E}"/>
              </a:ext>
            </a:extLst>
          </p:cNvPr>
          <p:cNvSpPr txBox="1"/>
          <p:nvPr/>
        </p:nvSpPr>
        <p:spPr>
          <a:xfrm>
            <a:off x="9262141" y="5874386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48D5B6C-DC48-40C1-89D7-33C2C77324D3}"/>
              </a:ext>
            </a:extLst>
          </p:cNvPr>
          <p:cNvCxnSpPr/>
          <p:nvPr/>
        </p:nvCxnSpPr>
        <p:spPr>
          <a:xfrm flipV="1">
            <a:off x="6511637" y="3292741"/>
            <a:ext cx="2512291" cy="22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C3C1C6-576B-4987-B806-7A1D13F6FC94}"/>
              </a:ext>
            </a:extLst>
          </p:cNvPr>
          <p:cNvSpPr txBox="1"/>
          <p:nvPr/>
        </p:nvSpPr>
        <p:spPr>
          <a:xfrm>
            <a:off x="9188251" y="31117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主要是显示底部菜单</a:t>
            </a:r>
          </a:p>
        </p:txBody>
      </p:sp>
    </p:spTree>
    <p:extLst>
      <p:ext uri="{BB962C8B-B14F-4D97-AF65-F5344CB8AC3E}">
        <p14:creationId xmlns:p14="http://schemas.microsoft.com/office/powerpoint/2010/main" val="116767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531038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531038" y="434271"/>
            <a:ext cx="3513076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第三次次课目录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032278" y="2060307"/>
            <a:ext cx="3674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/>
              <a:t>Room</a:t>
            </a:r>
            <a:r>
              <a:rPr lang="zh-CN" altLang="en-US" sz="3200" dirty="0"/>
              <a:t>数据库封装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314BB8-E82B-44E4-B6D2-DEDB134C63DE}"/>
              </a:ext>
            </a:extLst>
          </p:cNvPr>
          <p:cNvSpPr txBox="1"/>
          <p:nvPr/>
        </p:nvSpPr>
        <p:spPr>
          <a:xfrm>
            <a:off x="4032278" y="29796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/>
              <a:t>MVP</a:t>
            </a:r>
            <a:r>
              <a:rPr lang="zh-CN" altLang="en-US" sz="3200" dirty="0"/>
              <a:t>模式搭建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9CE93E-2B56-412E-A7DB-EC79AADE0624}"/>
              </a:ext>
            </a:extLst>
          </p:cNvPr>
          <p:cNvSpPr txBox="1"/>
          <p:nvPr/>
        </p:nvSpPr>
        <p:spPr>
          <a:xfrm>
            <a:off x="4032278" y="3920531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收藏模块操作数据库</a:t>
            </a:r>
          </a:p>
        </p:txBody>
      </p:sp>
    </p:spTree>
    <p:extLst>
      <p:ext uri="{BB962C8B-B14F-4D97-AF65-F5344CB8AC3E}">
        <p14:creationId xmlns:p14="http://schemas.microsoft.com/office/powerpoint/2010/main" val="33277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9" name="Shape 16377"/>
          <p:cNvSpPr>
            <a:spLocks noChangeArrowheads="1"/>
          </p:cNvSpPr>
          <p:nvPr/>
        </p:nvSpPr>
        <p:spPr bwMode="auto">
          <a:xfrm>
            <a:off x="854741" y="1723597"/>
            <a:ext cx="2705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e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y</a:t>
            </a:r>
            <a:r>
              <a:rPr lang="zh-CN" altLang="en-US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18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grpSp>
        <p:nvGrpSpPr>
          <p:cNvPr id="61" name="PA_组合 14"/>
          <p:cNvGrpSpPr/>
          <p:nvPr>
            <p:custDataLst>
              <p:tags r:id="rId3"/>
            </p:custDataLst>
          </p:nvPr>
        </p:nvGrpSpPr>
        <p:grpSpPr bwMode="auto">
          <a:xfrm>
            <a:off x="6837555" y="195287"/>
            <a:ext cx="360000" cy="360000"/>
            <a:chOff x="4350" y="3024"/>
            <a:chExt cx="600" cy="599"/>
          </a:xfrm>
        </p:grpSpPr>
        <p:sp>
          <p:nvSpPr>
            <p:cNvPr id="63" name="Oval 15"/>
            <p:cNvSpPr>
              <a:spLocks noChangeArrowheads="1"/>
            </p:cNvSpPr>
            <p:nvPr/>
          </p:nvSpPr>
          <p:spPr bwMode="auto">
            <a:xfrm>
              <a:off x="4350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200"/>
              <a:endParaRPr lang="zh-CN" altLang="en-US" sz="2135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Group 16"/>
            <p:cNvGrpSpPr/>
            <p:nvPr/>
          </p:nvGrpSpPr>
          <p:grpSpPr bwMode="auto">
            <a:xfrm>
              <a:off x="4526" y="3125"/>
              <a:ext cx="215" cy="364"/>
              <a:chOff x="4526" y="3125"/>
              <a:chExt cx="215" cy="364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565" y="3125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526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2F20B68-B4DF-4A62-BDB0-3F360DF80C4D}"/>
              </a:ext>
            </a:extLst>
          </p:cNvPr>
          <p:cNvSpPr/>
          <p:nvPr/>
        </p:nvSpPr>
        <p:spPr>
          <a:xfrm>
            <a:off x="4781550" y="1723597"/>
            <a:ext cx="6095999" cy="21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9</a:t>
            </a:r>
            <a:r>
              <a:rPr lang="zh-CN" altLang="en-US" dirty="0"/>
              <a:t>年项目研发经验，曾就职于腾讯</a:t>
            </a:r>
            <a:r>
              <a:rPr lang="en-US" altLang="zh-CN" dirty="0"/>
              <a:t>IOT</a:t>
            </a:r>
            <a:r>
              <a:rPr lang="zh-CN" altLang="en-US" dirty="0"/>
              <a:t>项目组、阿里物联网云平台、中国联通担任资深工程师研究领域：</a:t>
            </a:r>
            <a:r>
              <a:rPr lang="en-US" altLang="zh-CN" dirty="0"/>
              <a:t>Android</a:t>
            </a:r>
            <a:r>
              <a:rPr lang="zh-CN" altLang="en-US" dirty="0"/>
              <a:t>操作系统定制，</a:t>
            </a:r>
            <a:r>
              <a:rPr lang="en-US" altLang="zh-CN" dirty="0" err="1"/>
              <a:t>JavaEE</a:t>
            </a:r>
            <a:r>
              <a:rPr lang="zh-CN" altLang="en-US" dirty="0"/>
              <a:t>服务器，前端，</a:t>
            </a:r>
            <a:r>
              <a:rPr lang="en-US" altLang="zh-CN" dirty="0"/>
              <a:t>RN</a:t>
            </a:r>
            <a:r>
              <a:rPr lang="zh-CN" altLang="en-US" dirty="0"/>
              <a:t>跨平台，参与框架设计腾讯物联</a:t>
            </a:r>
            <a:r>
              <a:rPr lang="en-US" altLang="zh-CN" dirty="0"/>
              <a:t>SDK</a:t>
            </a:r>
            <a:r>
              <a:rPr lang="zh-CN" altLang="en-US" dirty="0"/>
              <a:t>研发</a:t>
            </a:r>
            <a:r>
              <a:rPr lang="en-US" altLang="zh-CN" dirty="0"/>
              <a:t>/</a:t>
            </a:r>
            <a:r>
              <a:rPr lang="zh-CN" altLang="en-US" dirty="0"/>
              <a:t>华为平台</a:t>
            </a:r>
            <a:r>
              <a:rPr lang="en-US" altLang="zh-CN" dirty="0"/>
              <a:t>SDK</a:t>
            </a:r>
            <a:r>
              <a:rPr lang="zh-CN" altLang="en-US" dirty="0"/>
              <a:t>技术研发，</a:t>
            </a:r>
            <a:r>
              <a:rPr lang="en-US" altLang="zh-CN" dirty="0"/>
              <a:t>NDK</a:t>
            </a:r>
            <a:r>
              <a:rPr lang="zh-CN" altLang="en-US" dirty="0"/>
              <a:t>领域与音视频领域等等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08F2CA-BF7D-4214-B161-B504134F28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59" y="2350862"/>
            <a:ext cx="2690117" cy="4035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9EBB8F-CDE6-4593-B356-2C682A6872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27" y="3901965"/>
            <a:ext cx="2364828" cy="295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084908" y="3044279"/>
            <a:ext cx="4809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4400" dirty="0"/>
              <a:t>Room</a:t>
            </a:r>
            <a:r>
              <a:rPr lang="zh-CN" altLang="en-US" sz="4400" dirty="0"/>
              <a:t>数据库封装</a:t>
            </a:r>
          </a:p>
        </p:txBody>
      </p:sp>
    </p:spTree>
    <p:extLst>
      <p:ext uri="{BB962C8B-B14F-4D97-AF65-F5344CB8AC3E}">
        <p14:creationId xmlns:p14="http://schemas.microsoft.com/office/powerpoint/2010/main" val="375837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EE8A38-124C-4E07-B241-51B6ECBD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24" y="1622903"/>
            <a:ext cx="7064352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CA10FF-334F-497C-80AC-6F762A52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75" y="1222819"/>
            <a:ext cx="7026249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50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50CD50-0557-4748-9874-8BC265468161}"/>
              </a:ext>
            </a:extLst>
          </p:cNvPr>
          <p:cNvSpPr/>
          <p:nvPr/>
        </p:nvSpPr>
        <p:spPr>
          <a:xfrm>
            <a:off x="951346" y="2191328"/>
            <a:ext cx="2540000" cy="1616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Student</a:t>
            </a:r>
            <a:r>
              <a:rPr lang="zh-CN" altLang="en-US" dirty="0"/>
              <a:t>（</a:t>
            </a:r>
            <a:r>
              <a:rPr lang="en-US" altLang="zh-CN" dirty="0"/>
              <a:t>Entity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F1F726-B983-47F0-AD59-F1DFFF7093DF}"/>
              </a:ext>
            </a:extLst>
          </p:cNvPr>
          <p:cNvSpPr/>
          <p:nvPr/>
        </p:nvSpPr>
        <p:spPr>
          <a:xfrm>
            <a:off x="4826000" y="2191328"/>
            <a:ext cx="2540000" cy="16163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StudentDao</a:t>
            </a:r>
            <a:r>
              <a:rPr lang="zh-CN" altLang="en-US" dirty="0"/>
              <a:t>（</a:t>
            </a:r>
            <a:r>
              <a:rPr lang="en-US" altLang="zh-CN" dirty="0"/>
              <a:t>DAO</a:t>
            </a:r>
            <a:r>
              <a:rPr lang="zh-CN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F2475-6A2C-4A54-B4F2-CA50E6E81554}"/>
              </a:ext>
            </a:extLst>
          </p:cNvPr>
          <p:cNvSpPr/>
          <p:nvPr/>
        </p:nvSpPr>
        <p:spPr>
          <a:xfrm>
            <a:off x="8700654" y="2191328"/>
            <a:ext cx="2540000" cy="16163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StudentDatabase</a:t>
            </a:r>
            <a:r>
              <a:rPr lang="zh-CN" altLang="en-US" dirty="0"/>
              <a:t>（</a:t>
            </a:r>
            <a:r>
              <a:rPr lang="en-US" altLang="zh-CN" dirty="0"/>
              <a:t>DB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1189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084908" y="3044279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4400" dirty="0"/>
              <a:t>MVP</a:t>
            </a:r>
            <a:r>
              <a:rPr lang="zh-CN" altLang="en-US" sz="4400" dirty="0"/>
              <a:t>模式搭建</a:t>
            </a:r>
          </a:p>
        </p:txBody>
      </p:sp>
    </p:spTree>
    <p:extLst>
      <p:ext uri="{BB962C8B-B14F-4D97-AF65-F5344CB8AC3E}">
        <p14:creationId xmlns:p14="http://schemas.microsoft.com/office/powerpoint/2010/main" val="6222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41A-D197-4A55-9064-D24D96AF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627"/>
            <a:ext cx="12192000" cy="12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056436-87A3-4A4E-BDF0-528C198A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109"/>
            <a:ext cx="12192000" cy="31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E054DE-C18E-4674-9085-A278AAA4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3"/>
            <a:ext cx="12192000" cy="5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3627091" y="3044279"/>
            <a:ext cx="5724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收藏模块操作数据库</a:t>
            </a:r>
          </a:p>
        </p:txBody>
      </p:sp>
    </p:spTree>
    <p:extLst>
      <p:ext uri="{BB962C8B-B14F-4D97-AF65-F5344CB8AC3E}">
        <p14:creationId xmlns:p14="http://schemas.microsoft.com/office/powerpoint/2010/main" val="15835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7B2F83-2E05-490E-8007-FF49ADA30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682"/>
            <a:ext cx="12192000" cy="5208668"/>
          </a:xfrm>
          <a:prstGeom prst="rect">
            <a:avLst/>
          </a:prstGeom>
        </p:spPr>
      </p:pic>
      <p:sp>
        <p:nvSpPr>
          <p:cNvPr id="6" name="PA_文本框 35">
            <a:extLst>
              <a:ext uri="{FF2B5EF4-FFF2-40B4-BE49-F238E27FC236}">
                <a16:creationId xmlns:a16="http://schemas.microsoft.com/office/drawing/2014/main" id="{770BDB2E-5B12-4629-9A09-CA5CCA25A6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上节课的简单概况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7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CF3B2133-104D-8E4C-B7C1-40E42904EA51}"/>
              </a:ext>
            </a:extLst>
          </p:cNvPr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A40718E-0290-D948-8EC0-FBAC4341A291}"/>
              </a:ext>
            </a:extLst>
          </p:cNvPr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9ADF34BF-84A2-ED42-B13B-FC46ECCBBC53}"/>
              </a:ext>
            </a:extLst>
          </p:cNvPr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5735EEA2-65C3-4348-8D94-365373A2B47C}"/>
              </a:ext>
            </a:extLst>
          </p:cNvPr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charset="0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FB5BCAF-441B-E543-9979-2EB3165A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7EA5CC4-2633-BB48-966E-61CEAC06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E99ED7-2D0B-9F41-A0E5-D2897FA6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30FAA6F-0707-4E47-ADFC-77558A9A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E306D682-620A-C54C-878A-B0DC4C69F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>
            <a:extLst>
              <a:ext uri="{FF2B5EF4-FFF2-40B4-BE49-F238E27FC236}">
                <a16:creationId xmlns:a16="http://schemas.microsoft.com/office/drawing/2014/main" id="{44F428CB-9F68-4275-B92D-CE0ABF7AC42D}"/>
              </a:ext>
            </a:extLst>
          </p:cNvPr>
          <p:cNvSpPr txBox="1"/>
          <p:nvPr/>
        </p:nvSpPr>
        <p:spPr>
          <a:xfrm>
            <a:off x="10613820" y="3621022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97CAF0-CDC1-4C84-AC42-5E149D45BC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5">
            <a:extLst>
              <a:ext uri="{FF2B5EF4-FFF2-40B4-BE49-F238E27FC236}">
                <a16:creationId xmlns:a16="http://schemas.microsoft.com/office/drawing/2014/main" id="{794C247F-9B56-42B5-A774-1496818928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本节课的概况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375E60-7E52-46F8-BCA6-9091BA82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68"/>
            <a:ext cx="12192000" cy="472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0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35">
            <a:extLst>
              <a:ext uri="{FF2B5EF4-FFF2-40B4-BE49-F238E27FC236}">
                <a16:creationId xmlns:a16="http://schemas.microsoft.com/office/drawing/2014/main" id="{D7BAB534-7124-42A4-93F4-A888469E27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总结：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DDCCA1-1A4A-4422-AD79-B51BBCCE2DC7}"/>
              </a:ext>
            </a:extLst>
          </p:cNvPr>
          <p:cNvSpPr/>
          <p:nvPr/>
        </p:nvSpPr>
        <p:spPr>
          <a:xfrm>
            <a:off x="3519053" y="2468418"/>
            <a:ext cx="2225964" cy="192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JetPack.Room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23C993-B803-4E51-86F9-0B8F9027B29E}"/>
              </a:ext>
            </a:extLst>
          </p:cNvPr>
          <p:cNvSpPr/>
          <p:nvPr/>
        </p:nvSpPr>
        <p:spPr>
          <a:xfrm>
            <a:off x="6386944" y="2468418"/>
            <a:ext cx="2225964" cy="192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MVP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05FC4-5565-4B1F-AD23-683D5C45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D3B5E-759C-466D-B09F-60CD80E7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2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A552D-3E8C-4641-9EF9-DADBF484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FFC6C-80A1-4BA3-B7CB-C4A3B71E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41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文本框 35"/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注意：项目实战整个课程的安排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FEEB3-37AA-4346-AF3C-241FE3042DB6}"/>
              </a:ext>
            </a:extLst>
          </p:cNvPr>
          <p:cNvSpPr/>
          <p:nvPr/>
        </p:nvSpPr>
        <p:spPr>
          <a:xfrm>
            <a:off x="245962" y="1437426"/>
            <a:ext cx="2802095" cy="802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项目第一节课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DB5598-531F-473B-A2C5-5D2396AEAA54}"/>
              </a:ext>
            </a:extLst>
          </p:cNvPr>
          <p:cNvCxnSpPr>
            <a:cxnSpLocks/>
          </p:cNvCxnSpPr>
          <p:nvPr/>
        </p:nvCxnSpPr>
        <p:spPr>
          <a:xfrm>
            <a:off x="3073959" y="1873083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C3C4086-9CA2-427D-B7E7-6D96D208DEFE}"/>
              </a:ext>
            </a:extLst>
          </p:cNvPr>
          <p:cNvSpPr txBox="1"/>
          <p:nvPr/>
        </p:nvSpPr>
        <p:spPr>
          <a:xfrm>
            <a:off x="3432794" y="1679142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Retrofit</a:t>
            </a:r>
            <a:r>
              <a:rPr lang="zh-CN" altLang="en-US" dirty="0">
                <a:solidFill>
                  <a:srgbClr val="FF0000"/>
                </a:solidFill>
              </a:rPr>
              <a:t>网络模型</a:t>
            </a:r>
            <a:r>
              <a:rPr lang="zh-CN" altLang="en-US" dirty="0"/>
              <a:t>（请求服务器的模型封装，登录使用网络模型）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EBBB4F-B7CD-4770-9537-A9723C566B55}"/>
              </a:ext>
            </a:extLst>
          </p:cNvPr>
          <p:cNvSpPr/>
          <p:nvPr/>
        </p:nvSpPr>
        <p:spPr>
          <a:xfrm>
            <a:off x="256961" y="2391107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项目第二节课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2730140-5624-4E21-8255-FB0CC0B17491}"/>
              </a:ext>
            </a:extLst>
          </p:cNvPr>
          <p:cNvCxnSpPr>
            <a:cxnSpLocks/>
          </p:cNvCxnSpPr>
          <p:nvPr/>
        </p:nvCxnSpPr>
        <p:spPr>
          <a:xfrm>
            <a:off x="3084958" y="2826764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EC50FD-318A-4E78-9F25-4500BC57324F}"/>
              </a:ext>
            </a:extLst>
          </p:cNvPr>
          <p:cNvSpPr txBox="1"/>
          <p:nvPr/>
        </p:nvSpPr>
        <p:spPr>
          <a:xfrm>
            <a:off x="3443793" y="2632823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登录与注册</a:t>
            </a:r>
            <a:r>
              <a:rPr lang="zh-CN" altLang="en-US" dirty="0"/>
              <a:t>（</a:t>
            </a:r>
            <a:r>
              <a:rPr lang="en-US" altLang="zh-CN" dirty="0"/>
              <a:t>Base</a:t>
            </a:r>
            <a:r>
              <a:rPr lang="zh-CN" altLang="en-US" dirty="0"/>
              <a:t>的封装，</a:t>
            </a:r>
            <a:r>
              <a:rPr lang="en-US" altLang="zh-CN" dirty="0"/>
              <a:t>MVP</a:t>
            </a:r>
            <a:r>
              <a:rPr lang="zh-CN" altLang="en-US" dirty="0"/>
              <a:t>模式搭建，登录与注册功能）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2C0486-888F-4454-8048-2270D85782F0}"/>
              </a:ext>
            </a:extLst>
          </p:cNvPr>
          <p:cNvSpPr/>
          <p:nvPr/>
        </p:nvSpPr>
        <p:spPr>
          <a:xfrm>
            <a:off x="258800" y="4323132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项目第四节课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8F2EF3-8FDA-4B00-92BB-1AB7DFB83DC1}"/>
              </a:ext>
            </a:extLst>
          </p:cNvPr>
          <p:cNvCxnSpPr>
            <a:cxnSpLocks/>
          </p:cNvCxnSpPr>
          <p:nvPr/>
        </p:nvCxnSpPr>
        <p:spPr>
          <a:xfrm>
            <a:off x="3086797" y="4758789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BDA97C-2FB7-4191-A184-623E63479224}"/>
              </a:ext>
            </a:extLst>
          </p:cNvPr>
          <p:cNvSpPr txBox="1"/>
          <p:nvPr/>
        </p:nvSpPr>
        <p:spPr>
          <a:xfrm>
            <a:off x="3445632" y="4564848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首页模块</a:t>
            </a:r>
            <a:r>
              <a:rPr lang="zh-CN" altLang="en-US" dirty="0"/>
              <a:t>（</a:t>
            </a:r>
            <a:r>
              <a:rPr lang="en-US" altLang="zh-CN" dirty="0" err="1"/>
              <a:t>OKHttp</a:t>
            </a:r>
            <a:r>
              <a:rPr lang="zh-CN" altLang="en-US" dirty="0"/>
              <a:t>请求模式，</a:t>
            </a:r>
            <a:r>
              <a:rPr lang="en-US" altLang="zh-CN" dirty="0"/>
              <a:t>MVP</a:t>
            </a:r>
            <a:r>
              <a:rPr lang="zh-CN" altLang="en-US" dirty="0"/>
              <a:t>模式搭建，适配器，首页展示数据）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B207C9-B829-4D1C-A380-6AC89978AAC9}"/>
              </a:ext>
            </a:extLst>
          </p:cNvPr>
          <p:cNvSpPr/>
          <p:nvPr/>
        </p:nvSpPr>
        <p:spPr>
          <a:xfrm>
            <a:off x="260639" y="336269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项目第三节课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D2DF732-8937-4F14-96D0-7D2C21229B33}"/>
              </a:ext>
            </a:extLst>
          </p:cNvPr>
          <p:cNvCxnSpPr>
            <a:cxnSpLocks/>
          </p:cNvCxnSpPr>
          <p:nvPr/>
        </p:nvCxnSpPr>
        <p:spPr>
          <a:xfrm>
            <a:off x="3088636" y="379835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403C29E-8A93-437E-ACB5-2A404D0DDBD9}"/>
              </a:ext>
            </a:extLst>
          </p:cNvPr>
          <p:cNvSpPr txBox="1"/>
          <p:nvPr/>
        </p:nvSpPr>
        <p:spPr>
          <a:xfrm>
            <a:off x="3447471" y="360441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收藏模块</a:t>
            </a:r>
            <a:r>
              <a:rPr lang="zh-CN" altLang="en-US" dirty="0"/>
              <a:t>（</a:t>
            </a:r>
            <a:r>
              <a:rPr lang="en-US" altLang="zh-CN" dirty="0"/>
              <a:t>Room</a:t>
            </a:r>
            <a:r>
              <a:rPr lang="zh-CN" altLang="en-US" dirty="0"/>
              <a:t>数据库封装，</a:t>
            </a:r>
            <a:r>
              <a:rPr lang="en-US" altLang="zh-CN" dirty="0"/>
              <a:t>MVP</a:t>
            </a:r>
            <a:r>
              <a:rPr lang="zh-CN" altLang="en-US" dirty="0"/>
              <a:t>模式搭建，收藏模块操作数据库）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9ABFC9-801C-4ADE-9A4F-E8B178ECF62D}"/>
              </a:ext>
            </a:extLst>
          </p:cNvPr>
          <p:cNvSpPr/>
          <p:nvPr/>
        </p:nvSpPr>
        <p:spPr>
          <a:xfrm>
            <a:off x="268660" y="527908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项目第五节课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BE8FF5D-5AB1-4D70-A024-9B810AE32EDF}"/>
              </a:ext>
            </a:extLst>
          </p:cNvPr>
          <p:cNvCxnSpPr>
            <a:cxnSpLocks/>
          </p:cNvCxnSpPr>
          <p:nvPr/>
        </p:nvCxnSpPr>
        <p:spPr>
          <a:xfrm>
            <a:off x="3096657" y="571474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D70D5F2-2E2D-432A-B791-D6570D74DF73}"/>
              </a:ext>
            </a:extLst>
          </p:cNvPr>
          <p:cNvSpPr txBox="1"/>
          <p:nvPr/>
        </p:nvSpPr>
        <p:spPr>
          <a:xfrm>
            <a:off x="3455492" y="552080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项目进阶改进</a:t>
            </a:r>
            <a:r>
              <a:rPr lang="zh-CN" altLang="en-US" dirty="0"/>
              <a:t>（</a:t>
            </a:r>
            <a:r>
              <a:rPr lang="en-US" altLang="zh-CN" dirty="0"/>
              <a:t>Lambda</a:t>
            </a:r>
            <a:r>
              <a:rPr lang="zh-CN" altLang="en-US" dirty="0"/>
              <a:t>表达式与高阶函数的运用，优化项目</a:t>
            </a:r>
            <a:r>
              <a:rPr lang="en-US" altLang="zh-CN" dirty="0"/>
              <a:t>Kotlin</a:t>
            </a:r>
            <a:r>
              <a:rPr lang="zh-CN" altLang="en-US" dirty="0"/>
              <a:t>代码）</a:t>
            </a:r>
          </a:p>
        </p:txBody>
      </p:sp>
    </p:spTree>
    <p:extLst>
      <p:ext uri="{BB962C8B-B14F-4D97-AF65-F5344CB8AC3E}">
        <p14:creationId xmlns:p14="http://schemas.microsoft.com/office/powerpoint/2010/main" val="36587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531038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531038" y="434271"/>
            <a:ext cx="3513076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第四次次课目录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032278" y="2060307"/>
            <a:ext cx="3516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 err="1"/>
              <a:t>OKHttp</a:t>
            </a:r>
            <a:r>
              <a:rPr lang="zh-CN" altLang="en-US" sz="3200" dirty="0"/>
              <a:t>请求模式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314BB8-E82B-44E4-B6D2-DEDB134C63DE}"/>
              </a:ext>
            </a:extLst>
          </p:cNvPr>
          <p:cNvSpPr txBox="1"/>
          <p:nvPr/>
        </p:nvSpPr>
        <p:spPr>
          <a:xfrm>
            <a:off x="4032278" y="29796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/>
              <a:t>MVP</a:t>
            </a:r>
            <a:r>
              <a:rPr lang="zh-CN" altLang="en-US" sz="3200" dirty="0"/>
              <a:t>模式搭建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9CE93E-2B56-412E-A7DB-EC79AADE0624}"/>
              </a:ext>
            </a:extLst>
          </p:cNvPr>
          <p:cNvSpPr txBox="1"/>
          <p:nvPr/>
        </p:nvSpPr>
        <p:spPr>
          <a:xfrm>
            <a:off x="4032278" y="3920531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适配器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786F8D-828F-49D9-A242-D37EF5568C51}"/>
              </a:ext>
            </a:extLst>
          </p:cNvPr>
          <p:cNvSpPr txBox="1"/>
          <p:nvPr/>
        </p:nvSpPr>
        <p:spPr>
          <a:xfrm>
            <a:off x="4032278" y="4685673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首页展示数据</a:t>
            </a:r>
          </a:p>
        </p:txBody>
      </p:sp>
    </p:spTree>
    <p:extLst>
      <p:ext uri="{BB962C8B-B14F-4D97-AF65-F5344CB8AC3E}">
        <p14:creationId xmlns:p14="http://schemas.microsoft.com/office/powerpoint/2010/main" val="37672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191348" y="3044279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4400" dirty="0" err="1"/>
              <a:t>OKHttp</a:t>
            </a:r>
            <a:r>
              <a:rPr lang="zh-CN" altLang="en-US" sz="4400" dirty="0"/>
              <a:t>请求模式</a:t>
            </a:r>
          </a:p>
        </p:txBody>
      </p:sp>
    </p:spTree>
    <p:extLst>
      <p:ext uri="{BB962C8B-B14F-4D97-AF65-F5344CB8AC3E}">
        <p14:creationId xmlns:p14="http://schemas.microsoft.com/office/powerpoint/2010/main" val="23658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191348" y="3044279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4400" dirty="0"/>
              <a:t>MVP</a:t>
            </a:r>
            <a:r>
              <a:rPr lang="zh-CN" altLang="en-US" sz="4400" dirty="0"/>
              <a:t>模式搭建</a:t>
            </a:r>
          </a:p>
        </p:txBody>
      </p:sp>
    </p:spTree>
    <p:extLst>
      <p:ext uri="{BB962C8B-B14F-4D97-AF65-F5344CB8AC3E}">
        <p14:creationId xmlns:p14="http://schemas.microsoft.com/office/powerpoint/2010/main" val="37085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5319862" y="3044279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适配器</a:t>
            </a:r>
          </a:p>
        </p:txBody>
      </p:sp>
    </p:spTree>
    <p:extLst>
      <p:ext uri="{BB962C8B-B14F-4D97-AF65-F5344CB8AC3E}">
        <p14:creationId xmlns:p14="http://schemas.microsoft.com/office/powerpoint/2010/main" val="287027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473476" y="3044279"/>
            <a:ext cx="4031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首页展示数据</a:t>
            </a:r>
          </a:p>
        </p:txBody>
      </p:sp>
    </p:spTree>
    <p:extLst>
      <p:ext uri="{BB962C8B-B14F-4D97-AF65-F5344CB8AC3E}">
        <p14:creationId xmlns:p14="http://schemas.microsoft.com/office/powerpoint/2010/main" val="426722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>
            <p:custDataLst>
              <p:tags r:id="rId2"/>
            </p:custDataLst>
          </p:nvPr>
        </p:nvSpPr>
        <p:spPr>
          <a:xfrm>
            <a:off x="0" y="5303837"/>
            <a:ext cx="12192000" cy="1554163"/>
          </a:xfrm>
          <a:prstGeom prst="rtTriangle">
            <a:avLst/>
          </a:prstGeom>
          <a:solidFill>
            <a:srgbClr val="39A9DC"/>
          </a:solidFill>
          <a:ln>
            <a:noFill/>
          </a:ln>
        </p:spPr>
        <p:style>
          <a:lnRef idx="2">
            <a:srgbClr val="39A9DC">
              <a:shade val="50000"/>
            </a:srgbClr>
          </a:lnRef>
          <a:fillRef idx="1">
            <a:srgbClr val="39A9DC"/>
          </a:fillRef>
          <a:effectRef idx="0">
            <a:srgbClr val="39A9DC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101" name="文本框 3"/>
          <p:cNvSpPr txBox="1"/>
          <p:nvPr>
            <p:custDataLst>
              <p:tags r:id="rId3"/>
            </p:custDataLst>
          </p:nvPr>
        </p:nvSpPr>
        <p:spPr>
          <a:xfrm>
            <a:off x="2124392" y="2351087"/>
            <a:ext cx="7943215" cy="215582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/>
          <a:lstStyle/>
          <a:p>
            <a:pPr lvl="0" algn="l" eaLnBrk="1" fontAlgn="ctr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endParaRPr lang="zh-CN" altLang="en-US" sz="2000" spc="1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algn="l" eaLnBrk="1" fontAlgn="ctr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600" spc="150" dirty="0">
                <a:solidFill>
                  <a:schemeClr val="tx1"/>
                </a:solidFill>
                <a:latin typeface="Arial" panose="020B0604020202020204" pitchFamily="34" charset="0"/>
              </a:rPr>
              <a:t>感受用</a:t>
            </a:r>
            <a:r>
              <a:rPr lang="en-US" altLang="zh-CN" sz="3600" spc="150" dirty="0">
                <a:solidFill>
                  <a:schemeClr val="tx1"/>
                </a:solidFill>
                <a:latin typeface="Arial" panose="020B0604020202020204" pitchFamily="34" charset="0"/>
              </a:rPr>
              <a:t>Kotlin</a:t>
            </a:r>
            <a:r>
              <a:rPr lang="zh-CN" altLang="en-US" sz="3600" spc="150" dirty="0">
                <a:solidFill>
                  <a:schemeClr val="tx1"/>
                </a:solidFill>
                <a:latin typeface="Arial" panose="020B0604020202020204" pitchFamily="34" charset="0"/>
              </a:rPr>
              <a:t>来开发项目的过程</a:t>
            </a: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1961515" y="280670"/>
            <a:ext cx="7943215" cy="826770"/>
          </a:xfrm>
          <a:prstGeom prst="rect">
            <a:avLst/>
          </a:prstGeom>
          <a:noFill/>
        </p:spPr>
        <p:txBody>
          <a:bodyPr wrap="none" lIns="90170" tIns="46990" rIns="90170" bIns="46990" anchor="b" anchorCtr="0">
            <a:normAutofit/>
          </a:bodyPr>
          <a:lstStyle/>
          <a:p>
            <a:pPr marL="0"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pPr>
            <a:r>
              <a:rPr lang="zh-CN" altLang="en-US" sz="4400" b="1" spc="3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项目实战的目的是什么？</a:t>
            </a:r>
            <a:endParaRPr kumimoji="0" lang="zh-CN" altLang="en-US" sz="4400" b="1" kern="1200" cap="none" spc="30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>
            <a:off x="679450" y="327660"/>
            <a:ext cx="814070" cy="814705"/>
          </a:xfrm>
          <a:prstGeom prst="ellipse">
            <a:avLst/>
          </a:prstGeom>
          <a:solidFill>
            <a:srgbClr val="39A9DC"/>
          </a:solidFill>
          <a:ln>
            <a:noFill/>
          </a:ln>
        </p:spPr>
        <p:style>
          <a:lnRef idx="2">
            <a:srgbClr val="39A9DC">
              <a:shade val="50000"/>
            </a:srgbClr>
          </a:lnRef>
          <a:fillRef idx="1">
            <a:srgbClr val="39A9DC"/>
          </a:fillRef>
          <a:effectRef idx="0">
            <a:srgbClr val="39A9DC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任意多边形: 形状 3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20420" y="461010"/>
            <a:ext cx="228600" cy="4654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39A9DC">
              <a:shade val="50000"/>
            </a:srgbClr>
          </a:lnRef>
          <a:fillRef idx="1">
            <a:srgbClr val="39A9DC"/>
          </a:fillRef>
          <a:effectRef idx="0">
            <a:srgbClr val="39A9DC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任意多边形: 形状 3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23950" y="461010"/>
            <a:ext cx="228600" cy="4654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rgbClr val="39A9DC">
              <a:shade val="50000"/>
            </a:srgbClr>
          </a:lnRef>
          <a:fillRef idx="1">
            <a:srgbClr val="39A9DC"/>
          </a:fillRef>
          <a:effectRef idx="0">
            <a:srgbClr val="39A9DC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直角三角形 30"/>
          <p:cNvSpPr/>
          <p:nvPr>
            <p:custDataLst>
              <p:tags r:id="rId8"/>
            </p:custDataLst>
          </p:nvPr>
        </p:nvSpPr>
        <p:spPr>
          <a:xfrm flipH="1">
            <a:off x="8780463" y="4846637"/>
            <a:ext cx="3411538" cy="2011363"/>
          </a:xfrm>
          <a:prstGeom prst="rtTriangle">
            <a:avLst/>
          </a:prstGeom>
          <a:solidFill>
            <a:srgbClr val="39A9DC">
              <a:lumMod val="75000"/>
            </a:srgbClr>
          </a:solidFill>
          <a:ln>
            <a:noFill/>
          </a:ln>
        </p:spPr>
        <p:style>
          <a:lnRef idx="2">
            <a:srgbClr val="39A9DC">
              <a:shade val="50000"/>
            </a:srgbClr>
          </a:lnRef>
          <a:fillRef idx="1">
            <a:srgbClr val="39A9DC"/>
          </a:fillRef>
          <a:effectRef idx="0">
            <a:srgbClr val="39A9DC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p:transition>
    <p:strips dir="r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1DE1D-4DE2-41C4-8949-B0CD371F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F3711-D111-4810-8A56-3F87DE1C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7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4" y="136050"/>
            <a:ext cx="6264229" cy="6197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25993" y="1672302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30079" y="311038"/>
            <a:ext cx="5941558" cy="375746"/>
            <a:chOff x="4121722" y="5733166"/>
            <a:chExt cx="5941558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553709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1413650094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（微信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/QQ 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同号）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animBg="1"/>
      <p:bldP spid="1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17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CF3B2133-104D-8E4C-B7C1-40E42904EA51}"/>
              </a:ext>
            </a:extLst>
          </p:cNvPr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A40718E-0290-D948-8EC0-FBAC4341A291}"/>
              </a:ext>
            </a:extLst>
          </p:cNvPr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9ADF34BF-84A2-ED42-B13B-FC46ECCBBC53}"/>
              </a:ext>
            </a:extLst>
          </p:cNvPr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5735EEA2-65C3-4348-8D94-365373A2B47C}"/>
              </a:ext>
            </a:extLst>
          </p:cNvPr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charset="0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charset="0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FB5BCAF-441B-E543-9979-2EB3165A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7EA5CC4-2633-BB48-966E-61CEAC06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DE99ED7-2D0B-9F41-A0E5-D2897FA6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30FAA6F-0707-4E47-ADFC-77558A9A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E306D682-620A-C54C-878A-B0DC4C69F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>
            <a:extLst>
              <a:ext uri="{FF2B5EF4-FFF2-40B4-BE49-F238E27FC236}">
                <a16:creationId xmlns:a16="http://schemas.microsoft.com/office/drawing/2014/main" id="{1CE2CBBA-12B6-D944-9723-98C257063B52}"/>
              </a:ext>
            </a:extLst>
          </p:cNvPr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>
            <a:extLst>
              <a:ext uri="{FF2B5EF4-FFF2-40B4-BE49-F238E27FC236}">
                <a16:creationId xmlns:a16="http://schemas.microsoft.com/office/drawing/2014/main" id="{44F428CB-9F68-4275-B92D-CE0ABF7AC42D}"/>
              </a:ext>
            </a:extLst>
          </p:cNvPr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97CAF0-CDC1-4C84-AC42-5E149D45BC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1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联系我们一起飞速进步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9" name="Shape 16377"/>
          <p:cNvSpPr>
            <a:spLocks noChangeArrowheads="1"/>
          </p:cNvSpPr>
          <p:nvPr/>
        </p:nvSpPr>
        <p:spPr bwMode="auto">
          <a:xfrm>
            <a:off x="826613" y="1789864"/>
            <a:ext cx="2705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e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y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老师微信</a:t>
            </a:r>
            <a:r>
              <a:rPr lang="zh-CN" altLang="en-US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18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grpSp>
        <p:nvGrpSpPr>
          <p:cNvPr id="61" name="PA_组合 14"/>
          <p:cNvGrpSpPr/>
          <p:nvPr>
            <p:custDataLst>
              <p:tags r:id="rId3"/>
            </p:custDataLst>
          </p:nvPr>
        </p:nvGrpSpPr>
        <p:grpSpPr bwMode="auto">
          <a:xfrm>
            <a:off x="4986007" y="3457845"/>
            <a:ext cx="360000" cy="360000"/>
            <a:chOff x="4350" y="3024"/>
            <a:chExt cx="600" cy="599"/>
          </a:xfrm>
        </p:grpSpPr>
        <p:sp>
          <p:nvSpPr>
            <p:cNvPr id="63" name="Oval 15"/>
            <p:cNvSpPr>
              <a:spLocks noChangeArrowheads="1"/>
            </p:cNvSpPr>
            <p:nvPr/>
          </p:nvSpPr>
          <p:spPr bwMode="auto">
            <a:xfrm>
              <a:off x="4350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200"/>
              <a:endParaRPr lang="zh-CN" altLang="en-US" sz="2135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Group 16"/>
            <p:cNvGrpSpPr/>
            <p:nvPr/>
          </p:nvGrpSpPr>
          <p:grpSpPr bwMode="auto">
            <a:xfrm>
              <a:off x="4526" y="3125"/>
              <a:ext cx="215" cy="364"/>
              <a:chOff x="4526" y="3125"/>
              <a:chExt cx="215" cy="364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565" y="3125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526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Shape 16377">
            <a:extLst>
              <a:ext uri="{FF2B5EF4-FFF2-40B4-BE49-F238E27FC236}">
                <a16:creationId xmlns:a16="http://schemas.microsoft.com/office/drawing/2014/main" id="{6116E1B7-EB9F-4B35-BDBB-B82A8C46A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41" y="5068136"/>
            <a:ext cx="2705100" cy="115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</a:p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 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e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r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y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老师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QQ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：</a:t>
            </a:r>
            <a:endParaRPr lang="en-US" altLang="zh-CN" sz="24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2675560683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2400" dirty="0">
              <a:solidFill>
                <a:srgbClr val="FF0000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sp>
        <p:nvSpPr>
          <p:cNvPr id="19" name="Shape 16377">
            <a:extLst>
              <a:ext uri="{FF2B5EF4-FFF2-40B4-BE49-F238E27FC236}">
                <a16:creationId xmlns:a16="http://schemas.microsoft.com/office/drawing/2014/main" id="{3230CD17-AAE8-4075-8D52-40194BC0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475" y="1808562"/>
            <a:ext cx="39845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薇薇老师微信</a:t>
            </a:r>
            <a:r>
              <a:rPr lang="zh-CN" altLang="en-US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18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5137F0-A78A-4CE7-A9C2-4976EE4767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7" y="2269144"/>
            <a:ext cx="2189922" cy="2737403"/>
          </a:xfrm>
          <a:prstGeom prst="rect">
            <a:avLst/>
          </a:prstGeom>
        </p:spPr>
      </p:pic>
      <p:sp>
        <p:nvSpPr>
          <p:cNvPr id="21" name="Shape 16377">
            <a:extLst>
              <a:ext uri="{FF2B5EF4-FFF2-40B4-BE49-F238E27FC236}">
                <a16:creationId xmlns:a16="http://schemas.microsoft.com/office/drawing/2014/main" id="{EEB6E30E-9021-49A4-9317-BDB85BA66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986" y="1876804"/>
            <a:ext cx="33850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zh-CN" altLang="en-US" sz="1800" dirty="0"/>
              <a:t>技术体系大纲 加 薇薇老师</a:t>
            </a:r>
            <a:endParaRPr lang="zh-CN" altLang="zh-CN" sz="2400" dirty="0">
              <a:solidFill>
                <a:srgbClr val="FF0000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sp>
        <p:nvSpPr>
          <p:cNvPr id="22" name="Shape 16377">
            <a:extLst>
              <a:ext uri="{FF2B5EF4-FFF2-40B4-BE49-F238E27FC236}">
                <a16:creationId xmlns:a16="http://schemas.microsoft.com/office/drawing/2014/main" id="{363991FB-8F44-4CEE-9A96-C02D3092C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4571" y="5068136"/>
            <a:ext cx="2705100" cy="115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</a:p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 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薇薇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老师</a:t>
            </a:r>
            <a:r>
              <a:rPr lang="en-US" altLang="zh-CN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QQ</a:t>
            </a:r>
            <a:r>
              <a:rPr lang="zh-CN" altLang="en-US" sz="24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：</a:t>
            </a:r>
            <a:endParaRPr lang="en-US" altLang="zh-CN" sz="24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1286907073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2400" dirty="0">
              <a:solidFill>
                <a:srgbClr val="FF0000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7C2EED5-E6BE-436B-852C-DF0523D10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77" y="2311831"/>
            <a:ext cx="2578520" cy="30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121" y="2796977"/>
            <a:ext cx="12191390" cy="407173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/>
          <a:srcRect l="2676" t="13262" r="34397" b="22052"/>
          <a:stretch>
            <a:fillRect/>
          </a:stretch>
        </p:blipFill>
        <p:spPr>
          <a:xfrm>
            <a:off x="-4700" y="559712"/>
            <a:ext cx="12191391" cy="6309004"/>
          </a:xfrm>
          <a:prstGeom prst="rect">
            <a:avLst/>
          </a:prstGeom>
        </p:spPr>
      </p:pic>
      <p:sp>
        <p:nvSpPr>
          <p:cNvPr id="5" name="流程图: 过程 4"/>
          <p:cNvSpPr/>
          <p:nvPr/>
        </p:nvSpPr>
        <p:spPr>
          <a:xfrm>
            <a:off x="327" y="80"/>
            <a:ext cx="12191390" cy="4071739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327" y="4159214"/>
            <a:ext cx="12190942" cy="95245"/>
          </a:xfrm>
          <a:prstGeom prst="rect">
            <a:avLst/>
          </a:prstGeom>
          <a:solidFill>
            <a:srgbClr val="147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93"/>
          </a:p>
        </p:txBody>
      </p:sp>
      <p:cxnSp>
        <p:nvCxnSpPr>
          <p:cNvPr id="15" name="直线连接符 14"/>
          <p:cNvCxnSpPr/>
          <p:nvPr/>
        </p:nvCxnSpPr>
        <p:spPr>
          <a:xfrm>
            <a:off x="327" y="4317955"/>
            <a:ext cx="1219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4318" y="2309843"/>
            <a:ext cx="5953355" cy="1457894"/>
          </a:xfrm>
        </p:spPr>
        <p:txBody>
          <a:bodyPr>
            <a:noAutofit/>
          </a:bodyPr>
          <a:lstStyle/>
          <a:p>
            <a:pPr algn="ctr"/>
            <a:r>
              <a:rPr lang="zh-CN" altLang="en-US" sz="7409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Times New Roman" panose="02020603050405020304" pitchFamily="18" charset="0"/>
              </a:rPr>
              <a:t>谢谢观看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文本框 35"/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注意：项目实战整个课程的安排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FEEB3-37AA-4346-AF3C-241FE3042DB6}"/>
              </a:ext>
            </a:extLst>
          </p:cNvPr>
          <p:cNvSpPr/>
          <p:nvPr/>
        </p:nvSpPr>
        <p:spPr>
          <a:xfrm>
            <a:off x="245962" y="1437426"/>
            <a:ext cx="2802095" cy="802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项目第一节课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DB5598-531F-473B-A2C5-5D2396AEAA54}"/>
              </a:ext>
            </a:extLst>
          </p:cNvPr>
          <p:cNvCxnSpPr>
            <a:cxnSpLocks/>
          </p:cNvCxnSpPr>
          <p:nvPr/>
        </p:nvCxnSpPr>
        <p:spPr>
          <a:xfrm>
            <a:off x="3073959" y="1873083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C3C4086-9CA2-427D-B7E7-6D96D208DEFE}"/>
              </a:ext>
            </a:extLst>
          </p:cNvPr>
          <p:cNvSpPr txBox="1"/>
          <p:nvPr/>
        </p:nvSpPr>
        <p:spPr>
          <a:xfrm>
            <a:off x="3432794" y="1679142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Retrofit</a:t>
            </a:r>
            <a:r>
              <a:rPr lang="zh-CN" altLang="en-US" dirty="0">
                <a:solidFill>
                  <a:srgbClr val="FF0000"/>
                </a:solidFill>
              </a:rPr>
              <a:t>网络模型</a:t>
            </a:r>
            <a:r>
              <a:rPr lang="zh-CN" altLang="en-US" dirty="0"/>
              <a:t>（请求服务器的模型封装，登录使用网络模型）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EBBB4F-B7CD-4770-9537-A9723C566B55}"/>
              </a:ext>
            </a:extLst>
          </p:cNvPr>
          <p:cNvSpPr/>
          <p:nvPr/>
        </p:nvSpPr>
        <p:spPr>
          <a:xfrm>
            <a:off x="256961" y="2391107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项目第二节课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2730140-5624-4E21-8255-FB0CC0B17491}"/>
              </a:ext>
            </a:extLst>
          </p:cNvPr>
          <p:cNvCxnSpPr>
            <a:cxnSpLocks/>
          </p:cNvCxnSpPr>
          <p:nvPr/>
        </p:nvCxnSpPr>
        <p:spPr>
          <a:xfrm>
            <a:off x="3084958" y="2826764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EC50FD-318A-4E78-9F25-4500BC57324F}"/>
              </a:ext>
            </a:extLst>
          </p:cNvPr>
          <p:cNvSpPr txBox="1"/>
          <p:nvPr/>
        </p:nvSpPr>
        <p:spPr>
          <a:xfrm>
            <a:off x="3443793" y="2632823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登录与注册</a:t>
            </a:r>
            <a:r>
              <a:rPr lang="zh-CN" altLang="en-US" dirty="0"/>
              <a:t>（</a:t>
            </a:r>
            <a:r>
              <a:rPr lang="en-US" altLang="zh-CN" dirty="0"/>
              <a:t>Base</a:t>
            </a:r>
            <a:r>
              <a:rPr lang="zh-CN" altLang="en-US" dirty="0"/>
              <a:t>的封装，</a:t>
            </a:r>
            <a:r>
              <a:rPr lang="en-US" altLang="zh-CN" dirty="0"/>
              <a:t>MVP</a:t>
            </a:r>
            <a:r>
              <a:rPr lang="zh-CN" altLang="en-US" dirty="0"/>
              <a:t>模式搭建，登录与注册功能）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2C0486-888F-4454-8048-2270D85782F0}"/>
              </a:ext>
            </a:extLst>
          </p:cNvPr>
          <p:cNvSpPr/>
          <p:nvPr/>
        </p:nvSpPr>
        <p:spPr>
          <a:xfrm>
            <a:off x="258800" y="4323132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项目第四节课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8F2EF3-8FDA-4B00-92BB-1AB7DFB83DC1}"/>
              </a:ext>
            </a:extLst>
          </p:cNvPr>
          <p:cNvCxnSpPr>
            <a:cxnSpLocks/>
          </p:cNvCxnSpPr>
          <p:nvPr/>
        </p:nvCxnSpPr>
        <p:spPr>
          <a:xfrm>
            <a:off x="3086797" y="4758789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BDA97C-2FB7-4191-A184-623E63479224}"/>
              </a:ext>
            </a:extLst>
          </p:cNvPr>
          <p:cNvSpPr txBox="1"/>
          <p:nvPr/>
        </p:nvSpPr>
        <p:spPr>
          <a:xfrm>
            <a:off x="3445632" y="4564848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首页模块</a:t>
            </a:r>
            <a:r>
              <a:rPr lang="zh-CN" altLang="en-US" dirty="0"/>
              <a:t>（</a:t>
            </a:r>
            <a:r>
              <a:rPr lang="en-US" altLang="zh-CN" dirty="0" err="1"/>
              <a:t>OKHttp</a:t>
            </a:r>
            <a:r>
              <a:rPr lang="zh-CN" altLang="en-US" dirty="0"/>
              <a:t>请求模式，</a:t>
            </a:r>
            <a:r>
              <a:rPr lang="en-US" altLang="zh-CN" dirty="0"/>
              <a:t>MVP</a:t>
            </a:r>
            <a:r>
              <a:rPr lang="zh-CN" altLang="en-US" dirty="0"/>
              <a:t>模式搭建，适配器，首页展示数据）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B207C9-B829-4D1C-A380-6AC89978AAC9}"/>
              </a:ext>
            </a:extLst>
          </p:cNvPr>
          <p:cNvSpPr/>
          <p:nvPr/>
        </p:nvSpPr>
        <p:spPr>
          <a:xfrm>
            <a:off x="260639" y="336269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项目第三节课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D2DF732-8937-4F14-96D0-7D2C21229B33}"/>
              </a:ext>
            </a:extLst>
          </p:cNvPr>
          <p:cNvCxnSpPr>
            <a:cxnSpLocks/>
          </p:cNvCxnSpPr>
          <p:nvPr/>
        </p:nvCxnSpPr>
        <p:spPr>
          <a:xfrm>
            <a:off x="3088636" y="379835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403C29E-8A93-437E-ACB5-2A404D0DDBD9}"/>
              </a:ext>
            </a:extLst>
          </p:cNvPr>
          <p:cNvSpPr txBox="1"/>
          <p:nvPr/>
        </p:nvSpPr>
        <p:spPr>
          <a:xfrm>
            <a:off x="3447471" y="360441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收藏模块</a:t>
            </a:r>
            <a:r>
              <a:rPr lang="zh-CN" altLang="en-US" dirty="0"/>
              <a:t>（</a:t>
            </a:r>
            <a:r>
              <a:rPr lang="en-US" altLang="zh-CN" dirty="0"/>
              <a:t>Room</a:t>
            </a:r>
            <a:r>
              <a:rPr lang="zh-CN" altLang="en-US" dirty="0"/>
              <a:t>数据库封装，</a:t>
            </a:r>
            <a:r>
              <a:rPr lang="en-US" altLang="zh-CN" dirty="0"/>
              <a:t>MVP</a:t>
            </a:r>
            <a:r>
              <a:rPr lang="zh-CN" altLang="en-US" dirty="0"/>
              <a:t>模式搭建，收藏模块操作数据库）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9ABFC9-801C-4ADE-9A4F-E8B178ECF62D}"/>
              </a:ext>
            </a:extLst>
          </p:cNvPr>
          <p:cNvSpPr/>
          <p:nvPr/>
        </p:nvSpPr>
        <p:spPr>
          <a:xfrm>
            <a:off x="268660" y="5279088"/>
            <a:ext cx="2802095" cy="802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项目第五节课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BE8FF5D-5AB1-4D70-A024-9B810AE32EDF}"/>
              </a:ext>
            </a:extLst>
          </p:cNvPr>
          <p:cNvCxnSpPr>
            <a:cxnSpLocks/>
          </p:cNvCxnSpPr>
          <p:nvPr/>
        </p:nvCxnSpPr>
        <p:spPr>
          <a:xfrm>
            <a:off x="3096657" y="5714745"/>
            <a:ext cx="358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D70D5F2-2E2D-432A-B791-D6570D74DF73}"/>
              </a:ext>
            </a:extLst>
          </p:cNvPr>
          <p:cNvSpPr txBox="1"/>
          <p:nvPr/>
        </p:nvSpPr>
        <p:spPr>
          <a:xfrm>
            <a:off x="3455492" y="5520804"/>
            <a:ext cx="847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项目进阶改进</a:t>
            </a:r>
            <a:r>
              <a:rPr lang="zh-CN" altLang="en-US" dirty="0"/>
              <a:t>（</a:t>
            </a:r>
            <a:r>
              <a:rPr lang="en-US" altLang="zh-CN" dirty="0"/>
              <a:t>Lambda</a:t>
            </a:r>
            <a:r>
              <a:rPr lang="zh-CN" altLang="en-US" dirty="0"/>
              <a:t>表达式与高阶函数的运用，优化项目</a:t>
            </a:r>
            <a:r>
              <a:rPr lang="en-US" altLang="zh-CN" dirty="0"/>
              <a:t>Kotlin</a:t>
            </a:r>
            <a:r>
              <a:rPr lang="zh-CN" altLang="en-US" dirty="0"/>
              <a:t>代码）</a:t>
            </a:r>
          </a:p>
        </p:txBody>
      </p:sp>
    </p:spTree>
    <p:extLst>
      <p:ext uri="{BB962C8B-B14F-4D97-AF65-F5344CB8AC3E}">
        <p14:creationId xmlns:p14="http://schemas.microsoft.com/office/powerpoint/2010/main" val="14341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531038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531038" y="434271"/>
            <a:ext cx="3513076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第一次次课目录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4032278" y="2060307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请求服务器的模型封装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314BB8-E82B-44E4-B6D2-DEDB134C63DE}"/>
              </a:ext>
            </a:extLst>
          </p:cNvPr>
          <p:cNvSpPr txBox="1"/>
          <p:nvPr/>
        </p:nvSpPr>
        <p:spPr>
          <a:xfrm>
            <a:off x="4032278" y="2979625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登录使用网络模型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5">
            <a:extLst>
              <a:ext uri="{FF2B5EF4-FFF2-40B4-BE49-F238E27FC236}">
                <a16:creationId xmlns:a16="http://schemas.microsoft.com/office/drawing/2014/main" id="{EB5C17C2-24E1-4E42-A96E-40D88E40BFE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-1"/>
            <a:ext cx="12113444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提前说明：项目实战（会使用到</a:t>
            </a:r>
            <a:r>
              <a:rPr lang="en-US" altLang="zh-CN" sz="3735" b="1" dirty="0" err="1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RxJava</a:t>
            </a:r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，以及其他技术）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DEC1BC-8602-4D9F-A7FD-592A8D7E7CAD}"/>
              </a:ext>
            </a:extLst>
          </p:cNvPr>
          <p:cNvSpPr txBox="1"/>
          <p:nvPr/>
        </p:nvSpPr>
        <p:spPr>
          <a:xfrm>
            <a:off x="3674498" y="3075057"/>
            <a:ext cx="4764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同学们需要会 </a:t>
            </a:r>
            <a:r>
              <a:rPr lang="en-US" altLang="zh-CN" sz="4000" b="1" dirty="0" err="1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RxJava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19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67505" y="453490"/>
            <a:ext cx="2843817" cy="9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102B5-9FF0-43B9-BD68-96BFE62E966D}"/>
              </a:ext>
            </a:extLst>
          </p:cNvPr>
          <p:cNvSpPr txBox="1"/>
          <p:nvPr/>
        </p:nvSpPr>
        <p:spPr>
          <a:xfrm>
            <a:off x="3344962" y="2951915"/>
            <a:ext cx="6288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400" dirty="0"/>
              <a:t>请求服务器的模型封装</a:t>
            </a:r>
          </a:p>
        </p:txBody>
      </p:sp>
    </p:spTree>
    <p:extLst>
      <p:ext uri="{BB962C8B-B14F-4D97-AF65-F5344CB8AC3E}">
        <p14:creationId xmlns:p14="http://schemas.microsoft.com/office/powerpoint/2010/main" val="22451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diagram20194618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20"/>
  <p:tag name="KSO_WM_SLIDE_POSITION" val="0*119"/>
  <p:tag name="KSO_WM_TAG_VERSION" val="1.0"/>
  <p:tag name="KSO_WM_BEAUTIFY_FLAG" val="#wm#"/>
  <p:tag name="KSO_WM_TEMPLATE_CATEGORY" val="diagram"/>
  <p:tag name="KSO_WM_TEMPLATE_INDEX" val="20194618"/>
  <p:tag name="KSO_WM_SLIDE_LAYOUT" val="a_f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0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18_1*i*2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2"/>
  <p:tag name="KSO_WM_UNIT_COLOR_SCHEME_SHAPE_ID" val="3"/>
  <p:tag name="KSO_WM_UNIT_COLOR_SCHEME_PARENT_PAGE" val="0_1"/>
  <p:tag name="KSO_WM_UNIT_PRESET_TEXT" val="户外拓展训练通常利用崇山峻岭、翰海大川等自然环境，通过精心设计的活动达到“磨练意志、陶冶情操、完善人格、熔炼团队”的拓展培训目的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18_1*f*1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3-2"/>
  <p:tag name="KSO_WM_UNIT_COLOR_SCHEME_SHAPE_ID" val="20"/>
  <p:tag name="KSO_WM_UNIT_COLOR_SCHEME_PARENT_PAGE" val="0_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18_1*a*1"/>
  <p:tag name="KSO_WM_TEMPLATE_CATEGORY" val="diagram"/>
  <p:tag name="KSO_WM_TEMPLATE_INDEX" val="20194618"/>
  <p:tag name="KSO_WM_UNIT_LAYERLEVEL" val="1"/>
  <p:tag name="KSO_WM_TAG_VERSION" val="1.0"/>
  <p:tag name="KSO_WM_BEAUTIFY_FLAG" val="#wm#"/>
  <p:tag name="KSO_WM_UNIT_PRESET_TEXT" val="户外拓展训练目的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2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18_1*i*3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3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618_1*i*4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4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4618_1*i*6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COLORIZATION" val="1"/>
  <p:tag name="KSO_WM_UNIT_COLOR_SCHEME_SHAPE_ID" val="31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18_1*i*1"/>
  <p:tag name="KSO_WM_TEMPLATE_CATEGORY" val="diagram"/>
  <p:tag name="KSO_WM_TEMPLATE_INDEX" val="20194618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5426</TotalTime>
  <Words>1858</Words>
  <Application>Microsoft Office PowerPoint</Application>
  <PresentationFormat>宽屏</PresentationFormat>
  <Paragraphs>288</Paragraphs>
  <Slides>57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等线</vt:lpstr>
      <vt:lpstr>思源黑体 CN Normal</vt:lpstr>
      <vt:lpstr>宋体</vt:lpstr>
      <vt:lpstr>微软雅黑</vt:lpstr>
      <vt:lpstr>Arial</vt:lpstr>
      <vt:lpstr>Calibri</vt:lpstr>
      <vt:lpstr>Impact</vt:lpstr>
      <vt:lpstr>Source Sans Pro</vt:lpstr>
      <vt:lpstr>Wingdings</vt:lpstr>
      <vt:lpstr>1_Office 主题​​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刘 德利</cp:lastModifiedBy>
  <cp:revision>886</cp:revision>
  <dcterms:created xsi:type="dcterms:W3CDTF">2016-08-30T15:34:00Z</dcterms:created>
  <dcterms:modified xsi:type="dcterms:W3CDTF">2020-06-23T13:26:25Z</dcterms:modified>
  <cp:category>锐旗设计;https://9ppt.taobao.com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